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D568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D568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D568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8075"/>
            <a:ext cx="12192000" cy="62499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32054" y="608837"/>
            <a:ext cx="11760200" cy="0"/>
          </a:xfrm>
          <a:custGeom>
            <a:avLst/>
            <a:gdLst/>
            <a:ahLst/>
            <a:cxnLst/>
            <a:rect l="l" t="t" r="r" b="b"/>
            <a:pathLst>
              <a:path w="11760200">
                <a:moveTo>
                  <a:pt x="0" y="0"/>
                </a:moveTo>
                <a:lnTo>
                  <a:pt x="11760200" y="0"/>
                </a:lnTo>
              </a:path>
            </a:pathLst>
          </a:custGeom>
          <a:ln w="28575">
            <a:solidFill>
              <a:srgbClr val="0D5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1911" y="1917903"/>
            <a:ext cx="8028177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0D568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telperu-my.sharepoint.com/:x:/g/personal/fernanda_yaipen_entel_pe1/EWg8xZawlb5HmxPdC7aJTzgBu3pv12J5YPO0-r5zEGFrYA?rtime=TxO4WWmR3E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4530" y="190435"/>
            <a:ext cx="4137660" cy="6619240"/>
          </a:xfrm>
          <a:custGeom>
            <a:avLst/>
            <a:gdLst/>
            <a:ahLst/>
            <a:cxnLst/>
            <a:rect l="l" t="t" r="r" b="b"/>
            <a:pathLst>
              <a:path w="4137659" h="6619240">
                <a:moveTo>
                  <a:pt x="2357769" y="0"/>
                </a:moveTo>
                <a:lnTo>
                  <a:pt x="2312467" y="2292"/>
                </a:lnTo>
                <a:lnTo>
                  <a:pt x="2267354" y="7143"/>
                </a:lnTo>
                <a:lnTo>
                  <a:pt x="2222547" y="14546"/>
                </a:lnTo>
                <a:lnTo>
                  <a:pt x="2178166" y="24494"/>
                </a:lnTo>
                <a:lnTo>
                  <a:pt x="2134327" y="36983"/>
                </a:lnTo>
                <a:lnTo>
                  <a:pt x="2091149" y="52006"/>
                </a:lnTo>
                <a:lnTo>
                  <a:pt x="2048749" y="69557"/>
                </a:lnTo>
                <a:lnTo>
                  <a:pt x="2007246" y="89630"/>
                </a:lnTo>
                <a:lnTo>
                  <a:pt x="1966757" y="112219"/>
                </a:lnTo>
                <a:lnTo>
                  <a:pt x="1927400" y="137319"/>
                </a:lnTo>
                <a:lnTo>
                  <a:pt x="1889293" y="164923"/>
                </a:lnTo>
                <a:lnTo>
                  <a:pt x="1852554" y="195025"/>
                </a:lnTo>
                <a:lnTo>
                  <a:pt x="1817301" y="227619"/>
                </a:lnTo>
                <a:lnTo>
                  <a:pt x="1783652" y="262700"/>
                </a:lnTo>
                <a:lnTo>
                  <a:pt x="205677" y="2009077"/>
                </a:lnTo>
                <a:lnTo>
                  <a:pt x="174174" y="2046110"/>
                </a:lnTo>
                <a:lnTo>
                  <a:pt x="145307" y="2084486"/>
                </a:lnTo>
                <a:lnTo>
                  <a:pt x="119069" y="2124088"/>
                </a:lnTo>
                <a:lnTo>
                  <a:pt x="95455" y="2164798"/>
                </a:lnTo>
                <a:lnTo>
                  <a:pt x="74458" y="2206497"/>
                </a:lnTo>
                <a:lnTo>
                  <a:pt x="56073" y="2249068"/>
                </a:lnTo>
                <a:lnTo>
                  <a:pt x="40293" y="2292393"/>
                </a:lnTo>
                <a:lnTo>
                  <a:pt x="27113" y="2336355"/>
                </a:lnTo>
                <a:lnTo>
                  <a:pt x="16527" y="2380834"/>
                </a:lnTo>
                <a:lnTo>
                  <a:pt x="8528" y="2425714"/>
                </a:lnTo>
                <a:lnTo>
                  <a:pt x="3112" y="2470876"/>
                </a:lnTo>
                <a:lnTo>
                  <a:pt x="271" y="2516203"/>
                </a:lnTo>
                <a:lnTo>
                  <a:pt x="0" y="2561576"/>
                </a:lnTo>
                <a:lnTo>
                  <a:pt x="2292" y="2606879"/>
                </a:lnTo>
                <a:lnTo>
                  <a:pt x="7143" y="2651992"/>
                </a:lnTo>
                <a:lnTo>
                  <a:pt x="14546" y="2696798"/>
                </a:lnTo>
                <a:lnTo>
                  <a:pt x="24494" y="2741180"/>
                </a:lnTo>
                <a:lnTo>
                  <a:pt x="36983" y="2785019"/>
                </a:lnTo>
                <a:lnTo>
                  <a:pt x="52006" y="2828197"/>
                </a:lnTo>
                <a:lnTo>
                  <a:pt x="69557" y="2870596"/>
                </a:lnTo>
                <a:lnTo>
                  <a:pt x="89630" y="2912100"/>
                </a:lnTo>
                <a:lnTo>
                  <a:pt x="112219" y="2952589"/>
                </a:lnTo>
                <a:lnTo>
                  <a:pt x="137319" y="2991945"/>
                </a:lnTo>
                <a:lnTo>
                  <a:pt x="164923" y="3030052"/>
                </a:lnTo>
                <a:lnTo>
                  <a:pt x="195025" y="3066791"/>
                </a:lnTo>
                <a:lnTo>
                  <a:pt x="227619" y="3102044"/>
                </a:lnTo>
                <a:lnTo>
                  <a:pt x="262700" y="3135694"/>
                </a:lnTo>
                <a:lnTo>
                  <a:pt x="4137470" y="6618879"/>
                </a:lnTo>
                <a:lnTo>
                  <a:pt x="4137470" y="1322846"/>
                </a:lnTo>
                <a:lnTo>
                  <a:pt x="2910269" y="205677"/>
                </a:lnTo>
                <a:lnTo>
                  <a:pt x="2873236" y="174174"/>
                </a:lnTo>
                <a:lnTo>
                  <a:pt x="2834859" y="145307"/>
                </a:lnTo>
                <a:lnTo>
                  <a:pt x="2795257" y="119069"/>
                </a:lnTo>
                <a:lnTo>
                  <a:pt x="2754548" y="95455"/>
                </a:lnTo>
                <a:lnTo>
                  <a:pt x="2712849" y="74458"/>
                </a:lnTo>
                <a:lnTo>
                  <a:pt x="2670277" y="56073"/>
                </a:lnTo>
                <a:lnTo>
                  <a:pt x="2626952" y="40293"/>
                </a:lnTo>
                <a:lnTo>
                  <a:pt x="2582991" y="27113"/>
                </a:lnTo>
                <a:lnTo>
                  <a:pt x="2538512" y="16527"/>
                </a:lnTo>
                <a:lnTo>
                  <a:pt x="2493632" y="8528"/>
                </a:lnTo>
                <a:lnTo>
                  <a:pt x="2448469" y="3112"/>
                </a:lnTo>
                <a:lnTo>
                  <a:pt x="2403143" y="271"/>
                </a:lnTo>
                <a:lnTo>
                  <a:pt x="2357769" y="0"/>
                </a:lnTo>
                <a:close/>
              </a:path>
            </a:pathLst>
          </a:custGeom>
          <a:solidFill>
            <a:srgbClr val="FF3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24" y="693419"/>
            <a:ext cx="3168396" cy="6568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7652" y="1705355"/>
            <a:ext cx="2020824" cy="23576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2789" y="2327605"/>
            <a:ext cx="3672840" cy="16516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ct val="83400"/>
              </a:lnSpc>
              <a:spcBef>
                <a:spcPts val="894"/>
              </a:spcBef>
            </a:pPr>
            <a:r>
              <a:rPr sz="4000" spc="-15" dirty="0">
                <a:solidFill>
                  <a:srgbClr val="FFFFFF"/>
                </a:solidFill>
              </a:rPr>
              <a:t>¿Quiere</a:t>
            </a:r>
            <a:r>
              <a:rPr sz="4000" spc="-6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aprender </a:t>
            </a:r>
            <a:r>
              <a:rPr sz="4000" spc="-89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a</a:t>
            </a:r>
            <a:r>
              <a:rPr sz="4000" spc="70" dirty="0">
                <a:solidFill>
                  <a:srgbClr val="FFFFFF"/>
                </a:solidFill>
              </a:rPr>
              <a:t> </a:t>
            </a:r>
            <a:r>
              <a:rPr sz="4000" spc="-15" dirty="0">
                <a:solidFill>
                  <a:srgbClr val="FFFFFF"/>
                </a:solidFill>
              </a:rPr>
              <a:t>crear</a:t>
            </a:r>
            <a:r>
              <a:rPr sz="4000" spc="7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un</a:t>
            </a:r>
            <a:r>
              <a:rPr sz="4000" spc="70" dirty="0">
                <a:solidFill>
                  <a:srgbClr val="FFFFFF"/>
                </a:solidFill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 negocio?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26" y="5178628"/>
            <a:ext cx="272097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Expositor: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385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Ph.D.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Gabriel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Rovayo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3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Presidente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CODEFE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CORFEP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Partner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European Foundation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1728" y="405384"/>
            <a:ext cx="1604772" cy="11338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936" y="795909"/>
            <a:ext cx="2185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LIBROS </a:t>
            </a:r>
            <a:r>
              <a:rPr sz="1600" spc="-5" dirty="0">
                <a:latin typeface="Trebuchet MS"/>
                <a:cs typeface="Trebuchet MS"/>
              </a:rPr>
              <a:t>RECOMENDADOS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286500" cy="548639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75452" y="2950210"/>
            <a:ext cx="1029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Comp</a:t>
            </a:r>
            <a:r>
              <a:rPr sz="1400" b="1" spc="-3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lo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4011" y="2930651"/>
            <a:ext cx="3826763" cy="2052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5910">
              <a:lnSpc>
                <a:spcPct val="100000"/>
              </a:lnSpc>
              <a:spcBef>
                <a:spcPts val="100"/>
              </a:spcBef>
            </a:pPr>
            <a:r>
              <a:rPr dirty="0"/>
              <a:t>Modelo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b="1" spc="-5" dirty="0">
                <a:latin typeface="Calibri"/>
                <a:cs typeface="Calibri"/>
              </a:rPr>
              <a:t>negocio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47638" y="3037077"/>
            <a:ext cx="3984625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El Modelo de Negocio </a:t>
            </a:r>
            <a:r>
              <a:rPr sz="2800" i="1" spc="-20" dirty="0">
                <a:solidFill>
                  <a:srgbClr val="7E7E7E"/>
                </a:solidFill>
                <a:latin typeface="Calibri"/>
                <a:cs typeface="Calibri"/>
              </a:rPr>
              <a:t>está </a:t>
            </a:r>
            <a:r>
              <a:rPr sz="2800" i="1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diseñado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para 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irlo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 editando </a:t>
            </a:r>
            <a:r>
              <a:rPr sz="2800" i="1" spc="-6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80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iterando</a:t>
            </a:r>
            <a:r>
              <a:rPr sz="28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mientras</a:t>
            </a:r>
            <a:r>
              <a:rPr sz="2800" i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vas </a:t>
            </a:r>
            <a:r>
              <a:rPr sz="28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validando (o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no)</a:t>
            </a:r>
            <a:r>
              <a:rPr sz="28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E7E7E"/>
                </a:solidFill>
                <a:latin typeface="Calibri"/>
                <a:cs typeface="Calibri"/>
              </a:rPr>
              <a:t>tus </a:t>
            </a:r>
            <a:r>
              <a:rPr sz="28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7E7E7E"/>
                </a:solidFill>
                <a:latin typeface="Calibri"/>
                <a:cs typeface="Calibri"/>
              </a:rPr>
              <a:t>hipótesis.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620266"/>
            <a:ext cx="5160264" cy="62377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3131" y="6046114"/>
            <a:ext cx="46418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Al</a:t>
            </a:r>
            <a:r>
              <a:rPr sz="2000" b="1" spc="-30" dirty="0">
                <a:solidFill>
                  <a:srgbClr val="FF3300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7494" y="1974850"/>
            <a:ext cx="410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4997" y="6012891"/>
            <a:ext cx="496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Bajo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7494" y="5476138"/>
            <a:ext cx="43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Ba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9752" y="6046114"/>
            <a:ext cx="996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MA</a:t>
            </a:r>
            <a:r>
              <a:rPr sz="2000" b="1" spc="-15" dirty="0">
                <a:solidFill>
                  <a:srgbClr val="FF3300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3300"/>
                </a:solidFill>
                <a:latin typeface="Calibri"/>
                <a:cs typeface="Calibri"/>
              </a:rPr>
              <a:t>G</a:t>
            </a:r>
            <a:r>
              <a:rPr sz="2000" b="1" spc="-15" dirty="0">
                <a:solidFill>
                  <a:srgbClr val="FF330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5311" y="3476428"/>
            <a:ext cx="254000" cy="10172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ROTACIÓN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7867" y="1929383"/>
            <a:ext cx="4204716" cy="40523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5111" y="1956816"/>
            <a:ext cx="4114799" cy="3962400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320349" y="1952053"/>
          <a:ext cx="4129404" cy="397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7143" y="4539996"/>
            <a:ext cx="1117092" cy="7894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6632" y="2638044"/>
            <a:ext cx="611124" cy="6111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83235" y="796798"/>
            <a:ext cx="2115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ROTACIÓN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VS.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MARGEN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0017" y="2135886"/>
            <a:ext cx="8240395" cy="85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Empecemos</a:t>
            </a:r>
            <a:r>
              <a:rPr sz="1600" spc="40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una mirada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estructura</a:t>
            </a:r>
            <a:r>
              <a:rPr sz="1600" spc="3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 Balance 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estructura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capital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Exus</a:t>
            </a:r>
            <a:r>
              <a:rPr sz="1600" dirty="0">
                <a:latin typeface="Calibri"/>
                <a:cs typeface="Calibri"/>
              </a:rPr>
              <a:t> S.A.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continuación</a:t>
            </a:r>
            <a:r>
              <a:rPr sz="1600" spc="-5" dirty="0">
                <a:latin typeface="Calibri"/>
                <a:cs typeface="Calibri"/>
              </a:rPr>
              <a:t> 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exponen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algunos</a:t>
            </a:r>
            <a:r>
              <a:rPr sz="1600" spc="-10" dirty="0">
                <a:latin typeface="Calibri"/>
                <a:cs typeface="Calibri"/>
              </a:rPr>
              <a:t> indicadores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extraídos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balance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Exus: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6627" y="3648455"/>
            <a:ext cx="7580376" cy="15300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2742" y="770000"/>
            <a:ext cx="5247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ANÁLISIS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ESTRUCTURA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DEL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BALANCE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DEL</a:t>
            </a:r>
            <a:r>
              <a:rPr sz="1600" spc="-30" dirty="0">
                <a:latin typeface="Trebuchet MS"/>
                <a:cs typeface="Trebuchet MS"/>
              </a:rPr>
              <a:t> CAPITAL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3826" y="2061718"/>
            <a:ext cx="65252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Miremos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ahora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calidad de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operaciones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empresa: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927" y="3549396"/>
            <a:ext cx="7688580" cy="18089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2742" y="770000"/>
            <a:ext cx="4302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ANÁLISIS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EFICIENCIA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OPERACIONES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4138" y="1735581"/>
            <a:ext cx="7437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Veamos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siguientes indicadores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financieros,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algunos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cuales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utilizan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hipótesis.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9364" y="4634484"/>
            <a:ext cx="1713230" cy="1640205"/>
            <a:chOff x="1769364" y="4634484"/>
            <a:chExt cx="1713230" cy="16402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9364" y="4634484"/>
              <a:ext cx="1712976" cy="1639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0512" y="4847844"/>
              <a:ext cx="1667256" cy="12420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608" y="4661916"/>
              <a:ext cx="1623059" cy="15499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16608" y="4661916"/>
              <a:ext cx="1623060" cy="1550035"/>
            </a:xfrm>
            <a:custGeom>
              <a:avLst/>
              <a:gdLst/>
              <a:ahLst/>
              <a:cxnLst/>
              <a:rect l="l" t="t" r="r" b="b"/>
              <a:pathLst>
                <a:path w="1623060" h="1550035">
                  <a:moveTo>
                    <a:pt x="0" y="154939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1468120" y="0"/>
                  </a:lnTo>
                  <a:lnTo>
                    <a:pt x="1517103" y="7896"/>
                  </a:lnTo>
                  <a:lnTo>
                    <a:pt x="1559637" y="29886"/>
                  </a:lnTo>
                  <a:lnTo>
                    <a:pt x="1593173" y="63422"/>
                  </a:lnTo>
                  <a:lnTo>
                    <a:pt x="1615163" y="105956"/>
                  </a:lnTo>
                  <a:lnTo>
                    <a:pt x="1623059" y="154939"/>
                  </a:lnTo>
                  <a:lnTo>
                    <a:pt x="1623059" y="1394917"/>
                  </a:lnTo>
                  <a:lnTo>
                    <a:pt x="1615163" y="1443905"/>
                  </a:lnTo>
                  <a:lnTo>
                    <a:pt x="1593173" y="1486452"/>
                  </a:lnTo>
                  <a:lnTo>
                    <a:pt x="1559637" y="1520003"/>
                  </a:lnTo>
                  <a:lnTo>
                    <a:pt x="1517103" y="1542006"/>
                  </a:lnTo>
                  <a:lnTo>
                    <a:pt x="1468120" y="1549907"/>
                  </a:lnTo>
                  <a:lnTo>
                    <a:pt x="154940" y="1549907"/>
                  </a:lnTo>
                  <a:lnTo>
                    <a:pt x="105956" y="1542006"/>
                  </a:lnTo>
                  <a:lnTo>
                    <a:pt x="63422" y="1520003"/>
                  </a:lnTo>
                  <a:lnTo>
                    <a:pt x="29886" y="1486452"/>
                  </a:lnTo>
                  <a:lnTo>
                    <a:pt x="7896" y="1443905"/>
                  </a:lnTo>
                  <a:lnTo>
                    <a:pt x="0" y="1394917"/>
                  </a:lnTo>
                  <a:lnTo>
                    <a:pt x="0" y="15493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33194" y="4896992"/>
            <a:ext cx="1391285" cy="10458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indent="-635" algn="ctr">
              <a:lnSpc>
                <a:spcPct val="91500"/>
              </a:lnSpc>
              <a:spcBef>
                <a:spcPts val="220"/>
              </a:spcBef>
            </a:pPr>
            <a:r>
              <a:rPr sz="1200" spc="-15" dirty="0">
                <a:latin typeface="Calibri"/>
                <a:cs typeface="Calibri"/>
              </a:rPr>
              <a:t>Para </a:t>
            </a:r>
            <a:r>
              <a:rPr sz="1200" spc="-20" dirty="0">
                <a:latin typeface="Calibri"/>
                <a:cs typeface="Calibri"/>
              </a:rPr>
              <a:t>vender,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procede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comprar/importar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cierta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materia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prima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suministros, </a:t>
            </a:r>
            <a:r>
              <a:rPr sz="1200" dirty="0">
                <a:latin typeface="Calibri"/>
                <a:cs typeface="Calibri"/>
              </a:rPr>
              <a:t>que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dirty="0">
                <a:latin typeface="Calibri"/>
                <a:cs typeface="Calibri"/>
              </a:rPr>
              <a:t> almacenan.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89273" y="5224526"/>
            <a:ext cx="370205" cy="427990"/>
            <a:chOff x="3589273" y="5224526"/>
            <a:chExt cx="370205" cy="427990"/>
          </a:xfrm>
        </p:grpSpPr>
        <p:sp>
          <p:nvSpPr>
            <p:cNvPr id="13" name="object 13"/>
            <p:cNvSpPr/>
            <p:nvPr/>
          </p:nvSpPr>
          <p:spPr>
            <a:xfrm>
              <a:off x="3601973" y="5237226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4" h="402589">
                  <a:moveTo>
                    <a:pt x="172212" y="0"/>
                  </a:moveTo>
                  <a:lnTo>
                    <a:pt x="172212" y="80518"/>
                  </a:lnTo>
                  <a:lnTo>
                    <a:pt x="0" y="80518"/>
                  </a:lnTo>
                  <a:lnTo>
                    <a:pt x="0" y="321818"/>
                  </a:lnTo>
                  <a:lnTo>
                    <a:pt x="172212" y="321818"/>
                  </a:lnTo>
                  <a:lnTo>
                    <a:pt x="172212" y="402336"/>
                  </a:lnTo>
                  <a:lnTo>
                    <a:pt x="344424" y="201168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01973" y="5237226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4" h="402589">
                  <a:moveTo>
                    <a:pt x="0" y="80518"/>
                  </a:moveTo>
                  <a:lnTo>
                    <a:pt x="172212" y="80518"/>
                  </a:lnTo>
                  <a:lnTo>
                    <a:pt x="172212" y="0"/>
                  </a:lnTo>
                  <a:lnTo>
                    <a:pt x="344424" y="201168"/>
                  </a:lnTo>
                  <a:lnTo>
                    <a:pt x="172212" y="402336"/>
                  </a:lnTo>
                  <a:lnTo>
                    <a:pt x="172212" y="321818"/>
                  </a:lnTo>
                  <a:lnTo>
                    <a:pt x="0" y="321818"/>
                  </a:lnTo>
                  <a:lnTo>
                    <a:pt x="0" y="8051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41647" y="4634484"/>
            <a:ext cx="1713230" cy="1640205"/>
            <a:chOff x="4041647" y="4634484"/>
            <a:chExt cx="1713230" cy="164020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1647" y="4634484"/>
              <a:ext cx="1712976" cy="16398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8891" y="4661916"/>
              <a:ext cx="1623060" cy="15499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88891" y="4661916"/>
              <a:ext cx="1623060" cy="1550035"/>
            </a:xfrm>
            <a:custGeom>
              <a:avLst/>
              <a:gdLst/>
              <a:ahLst/>
              <a:cxnLst/>
              <a:rect l="l" t="t" r="r" b="b"/>
              <a:pathLst>
                <a:path w="1623060" h="1550035">
                  <a:moveTo>
                    <a:pt x="0" y="154939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1468120" y="0"/>
                  </a:lnTo>
                  <a:lnTo>
                    <a:pt x="1517103" y="7896"/>
                  </a:lnTo>
                  <a:lnTo>
                    <a:pt x="1559637" y="29886"/>
                  </a:lnTo>
                  <a:lnTo>
                    <a:pt x="1593173" y="63422"/>
                  </a:lnTo>
                  <a:lnTo>
                    <a:pt x="1615163" y="105956"/>
                  </a:lnTo>
                  <a:lnTo>
                    <a:pt x="1623060" y="154939"/>
                  </a:lnTo>
                  <a:lnTo>
                    <a:pt x="1623060" y="1394917"/>
                  </a:lnTo>
                  <a:lnTo>
                    <a:pt x="1615163" y="1443905"/>
                  </a:lnTo>
                  <a:lnTo>
                    <a:pt x="1593173" y="1486452"/>
                  </a:lnTo>
                  <a:lnTo>
                    <a:pt x="1559637" y="1520003"/>
                  </a:lnTo>
                  <a:lnTo>
                    <a:pt x="1517103" y="1542006"/>
                  </a:lnTo>
                  <a:lnTo>
                    <a:pt x="1468120" y="1549907"/>
                  </a:lnTo>
                  <a:lnTo>
                    <a:pt x="154940" y="1549907"/>
                  </a:lnTo>
                  <a:lnTo>
                    <a:pt x="105956" y="1542006"/>
                  </a:lnTo>
                  <a:lnTo>
                    <a:pt x="63422" y="1520003"/>
                  </a:lnTo>
                  <a:lnTo>
                    <a:pt x="29886" y="1486452"/>
                  </a:lnTo>
                  <a:lnTo>
                    <a:pt x="7896" y="1443905"/>
                  </a:lnTo>
                  <a:lnTo>
                    <a:pt x="0" y="1394917"/>
                  </a:lnTo>
                  <a:lnTo>
                    <a:pt x="0" y="15493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98696" y="5315839"/>
            <a:ext cx="1204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Luego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procesan.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61558" y="5224526"/>
            <a:ext cx="370205" cy="427990"/>
            <a:chOff x="5861558" y="5224526"/>
            <a:chExt cx="370205" cy="427990"/>
          </a:xfrm>
        </p:grpSpPr>
        <p:sp>
          <p:nvSpPr>
            <p:cNvPr id="21" name="object 21"/>
            <p:cNvSpPr/>
            <p:nvPr/>
          </p:nvSpPr>
          <p:spPr>
            <a:xfrm>
              <a:off x="5874258" y="5237226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4" h="402589">
                  <a:moveTo>
                    <a:pt x="172212" y="0"/>
                  </a:moveTo>
                  <a:lnTo>
                    <a:pt x="172212" y="80518"/>
                  </a:lnTo>
                  <a:lnTo>
                    <a:pt x="0" y="80518"/>
                  </a:lnTo>
                  <a:lnTo>
                    <a:pt x="0" y="321818"/>
                  </a:lnTo>
                  <a:lnTo>
                    <a:pt x="172212" y="321818"/>
                  </a:lnTo>
                  <a:lnTo>
                    <a:pt x="172212" y="402336"/>
                  </a:lnTo>
                  <a:lnTo>
                    <a:pt x="344424" y="201168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74258" y="5237226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4" h="402589">
                  <a:moveTo>
                    <a:pt x="0" y="80518"/>
                  </a:moveTo>
                  <a:lnTo>
                    <a:pt x="172212" y="80518"/>
                  </a:lnTo>
                  <a:lnTo>
                    <a:pt x="172212" y="0"/>
                  </a:lnTo>
                  <a:lnTo>
                    <a:pt x="344424" y="201168"/>
                  </a:lnTo>
                  <a:lnTo>
                    <a:pt x="172212" y="402336"/>
                  </a:lnTo>
                  <a:lnTo>
                    <a:pt x="172212" y="321818"/>
                  </a:lnTo>
                  <a:lnTo>
                    <a:pt x="0" y="321818"/>
                  </a:lnTo>
                  <a:lnTo>
                    <a:pt x="0" y="8051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13932" y="4634484"/>
            <a:ext cx="1717675" cy="1640205"/>
            <a:chOff x="6313932" y="4634484"/>
            <a:chExt cx="1717675" cy="164020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3932" y="4634484"/>
              <a:ext cx="1712975" cy="16398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2888" y="5013960"/>
              <a:ext cx="1688591" cy="9098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1176" y="4661916"/>
              <a:ext cx="1623059" cy="15499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61176" y="4661916"/>
              <a:ext cx="1623060" cy="1550035"/>
            </a:xfrm>
            <a:custGeom>
              <a:avLst/>
              <a:gdLst/>
              <a:ahLst/>
              <a:cxnLst/>
              <a:rect l="l" t="t" r="r" b="b"/>
              <a:pathLst>
                <a:path w="1623059" h="1550035">
                  <a:moveTo>
                    <a:pt x="0" y="154939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1468120" y="0"/>
                  </a:lnTo>
                  <a:lnTo>
                    <a:pt x="1517103" y="7896"/>
                  </a:lnTo>
                  <a:lnTo>
                    <a:pt x="1559637" y="29886"/>
                  </a:lnTo>
                  <a:lnTo>
                    <a:pt x="1593173" y="63422"/>
                  </a:lnTo>
                  <a:lnTo>
                    <a:pt x="1615163" y="105956"/>
                  </a:lnTo>
                  <a:lnTo>
                    <a:pt x="1623059" y="154939"/>
                  </a:lnTo>
                  <a:lnTo>
                    <a:pt x="1623059" y="1394917"/>
                  </a:lnTo>
                  <a:lnTo>
                    <a:pt x="1615163" y="1443905"/>
                  </a:lnTo>
                  <a:lnTo>
                    <a:pt x="1593173" y="1486452"/>
                  </a:lnTo>
                  <a:lnTo>
                    <a:pt x="1559637" y="1520003"/>
                  </a:lnTo>
                  <a:lnTo>
                    <a:pt x="1517103" y="1542006"/>
                  </a:lnTo>
                  <a:lnTo>
                    <a:pt x="1468120" y="1549907"/>
                  </a:lnTo>
                  <a:lnTo>
                    <a:pt x="154940" y="1549907"/>
                  </a:lnTo>
                  <a:lnTo>
                    <a:pt x="105956" y="1542006"/>
                  </a:lnTo>
                  <a:lnTo>
                    <a:pt x="63422" y="1520003"/>
                  </a:lnTo>
                  <a:lnTo>
                    <a:pt x="29886" y="1486452"/>
                  </a:lnTo>
                  <a:lnTo>
                    <a:pt x="7896" y="1443905"/>
                  </a:lnTo>
                  <a:lnTo>
                    <a:pt x="0" y="1394917"/>
                  </a:lnTo>
                  <a:lnTo>
                    <a:pt x="0" y="15493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66078" y="5064632"/>
            <a:ext cx="1412875" cy="7118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175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libri"/>
                <a:cs typeface="Calibri"/>
              </a:rPr>
              <a:t>Posteriormente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productos terminados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almacenan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hasta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despacho-venta.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35366" y="5224526"/>
            <a:ext cx="368300" cy="427990"/>
            <a:chOff x="8135366" y="5224526"/>
            <a:chExt cx="368300" cy="427990"/>
          </a:xfrm>
        </p:grpSpPr>
        <p:sp>
          <p:nvSpPr>
            <p:cNvPr id="30" name="object 30"/>
            <p:cNvSpPr/>
            <p:nvPr/>
          </p:nvSpPr>
          <p:spPr>
            <a:xfrm>
              <a:off x="8148066" y="5237226"/>
              <a:ext cx="342900" cy="402590"/>
            </a:xfrm>
            <a:custGeom>
              <a:avLst/>
              <a:gdLst/>
              <a:ahLst/>
              <a:cxnLst/>
              <a:rect l="l" t="t" r="r" b="b"/>
              <a:pathLst>
                <a:path w="342900" h="402589">
                  <a:moveTo>
                    <a:pt x="171450" y="0"/>
                  </a:moveTo>
                  <a:lnTo>
                    <a:pt x="171450" y="80518"/>
                  </a:lnTo>
                  <a:lnTo>
                    <a:pt x="0" y="80518"/>
                  </a:lnTo>
                  <a:lnTo>
                    <a:pt x="0" y="321818"/>
                  </a:lnTo>
                  <a:lnTo>
                    <a:pt x="171450" y="321818"/>
                  </a:lnTo>
                  <a:lnTo>
                    <a:pt x="171450" y="402336"/>
                  </a:lnTo>
                  <a:lnTo>
                    <a:pt x="342900" y="201168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48066" y="5237226"/>
              <a:ext cx="342900" cy="402590"/>
            </a:xfrm>
            <a:custGeom>
              <a:avLst/>
              <a:gdLst/>
              <a:ahLst/>
              <a:cxnLst/>
              <a:rect l="l" t="t" r="r" b="b"/>
              <a:pathLst>
                <a:path w="342900" h="402589">
                  <a:moveTo>
                    <a:pt x="0" y="80518"/>
                  </a:moveTo>
                  <a:lnTo>
                    <a:pt x="171450" y="80518"/>
                  </a:lnTo>
                  <a:lnTo>
                    <a:pt x="171450" y="0"/>
                  </a:lnTo>
                  <a:lnTo>
                    <a:pt x="342900" y="201168"/>
                  </a:lnTo>
                  <a:lnTo>
                    <a:pt x="171450" y="402336"/>
                  </a:lnTo>
                  <a:lnTo>
                    <a:pt x="171450" y="321818"/>
                  </a:lnTo>
                  <a:lnTo>
                    <a:pt x="0" y="321818"/>
                  </a:lnTo>
                  <a:lnTo>
                    <a:pt x="0" y="8051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586216" y="4634484"/>
            <a:ext cx="1713230" cy="1640205"/>
            <a:chOff x="8586216" y="4634484"/>
            <a:chExt cx="1713230" cy="1640205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6216" y="4634484"/>
              <a:ext cx="1712976" cy="16398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5652" y="4680204"/>
              <a:ext cx="1627631" cy="15773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3460" y="4661916"/>
              <a:ext cx="1623060" cy="154990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633460" y="4661916"/>
              <a:ext cx="1623060" cy="1550035"/>
            </a:xfrm>
            <a:custGeom>
              <a:avLst/>
              <a:gdLst/>
              <a:ahLst/>
              <a:cxnLst/>
              <a:rect l="l" t="t" r="r" b="b"/>
              <a:pathLst>
                <a:path w="1623059" h="1550035">
                  <a:moveTo>
                    <a:pt x="0" y="154939"/>
                  </a:moveTo>
                  <a:lnTo>
                    <a:pt x="7896" y="105956"/>
                  </a:lnTo>
                  <a:lnTo>
                    <a:pt x="29886" y="63422"/>
                  </a:lnTo>
                  <a:lnTo>
                    <a:pt x="63422" y="29886"/>
                  </a:lnTo>
                  <a:lnTo>
                    <a:pt x="105956" y="7896"/>
                  </a:lnTo>
                  <a:lnTo>
                    <a:pt x="154940" y="0"/>
                  </a:lnTo>
                  <a:lnTo>
                    <a:pt x="1468120" y="0"/>
                  </a:lnTo>
                  <a:lnTo>
                    <a:pt x="1517103" y="7896"/>
                  </a:lnTo>
                  <a:lnTo>
                    <a:pt x="1559637" y="29886"/>
                  </a:lnTo>
                  <a:lnTo>
                    <a:pt x="1593173" y="63422"/>
                  </a:lnTo>
                  <a:lnTo>
                    <a:pt x="1615163" y="105956"/>
                  </a:lnTo>
                  <a:lnTo>
                    <a:pt x="1623060" y="154939"/>
                  </a:lnTo>
                  <a:lnTo>
                    <a:pt x="1623060" y="1394917"/>
                  </a:lnTo>
                  <a:lnTo>
                    <a:pt x="1615163" y="1443905"/>
                  </a:lnTo>
                  <a:lnTo>
                    <a:pt x="1593173" y="1486452"/>
                  </a:lnTo>
                  <a:lnTo>
                    <a:pt x="1559637" y="1520003"/>
                  </a:lnTo>
                  <a:lnTo>
                    <a:pt x="1517103" y="1542006"/>
                  </a:lnTo>
                  <a:lnTo>
                    <a:pt x="1468120" y="1549907"/>
                  </a:lnTo>
                  <a:lnTo>
                    <a:pt x="154940" y="1549907"/>
                  </a:lnTo>
                  <a:lnTo>
                    <a:pt x="105956" y="1542006"/>
                  </a:lnTo>
                  <a:lnTo>
                    <a:pt x="63422" y="1520003"/>
                  </a:lnTo>
                  <a:lnTo>
                    <a:pt x="29886" y="1486452"/>
                  </a:lnTo>
                  <a:lnTo>
                    <a:pt x="7896" y="1443905"/>
                  </a:lnTo>
                  <a:lnTo>
                    <a:pt x="0" y="1394917"/>
                  </a:lnTo>
                  <a:lnTo>
                    <a:pt x="0" y="15493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769477" y="4729733"/>
            <a:ext cx="1351915" cy="13804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20"/>
              </a:spcBef>
            </a:pP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finalmente, se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produce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realmente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cobranza. </a:t>
            </a:r>
            <a:r>
              <a:rPr sz="1200" spc="-5" dirty="0">
                <a:latin typeface="Calibri"/>
                <a:cs typeface="Calibri"/>
              </a:rPr>
              <a:t>En </a:t>
            </a:r>
            <a:r>
              <a:rPr sz="1200" dirty="0">
                <a:latin typeface="Calibri"/>
                <a:cs typeface="Calibri"/>
              </a:rPr>
              <a:t>algún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punto intermedio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este proceso,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empresa </a:t>
            </a:r>
            <a:r>
              <a:rPr sz="1200" dirty="0">
                <a:latin typeface="Calibri"/>
                <a:cs typeface="Calibri"/>
              </a:rPr>
              <a:t>debe </a:t>
            </a:r>
            <a:r>
              <a:rPr sz="1200" spc="-5" dirty="0">
                <a:latin typeface="Calibri"/>
                <a:cs typeface="Calibri"/>
              </a:rPr>
              <a:t>pagar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compras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proveedores.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7439" y="2491739"/>
            <a:ext cx="7373111" cy="179984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02742" y="774014"/>
            <a:ext cx="5067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ANÁLISIS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EFICIENCIA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LA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OPERACIONES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(CONT.)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376" y="4629911"/>
            <a:ext cx="7754111" cy="1485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1885" y="1862582"/>
            <a:ext cx="2536190" cy="48577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905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46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1885" y="2348229"/>
            <a:ext cx="2536190" cy="198882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60960" marR="151130">
              <a:lnSpc>
                <a:spcPct val="91600"/>
              </a:lnSpc>
              <a:spcBef>
                <a:spcPts val="390"/>
              </a:spcBef>
              <a:buSzPct val="92857"/>
              <a:buChar char="•"/>
              <a:tabLst>
                <a:tab pos="151130" algn="l"/>
              </a:tabLst>
            </a:pPr>
            <a:r>
              <a:rPr sz="1400" spc="-5" dirty="0">
                <a:latin typeface="Calibri"/>
                <a:cs typeface="Calibri"/>
              </a:rPr>
              <a:t>Relaciona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b="1" dirty="0">
                <a:latin typeface="Calibri"/>
                <a:cs typeface="Calibri"/>
              </a:rPr>
              <a:t>Utilidad </a:t>
            </a:r>
            <a:r>
              <a:rPr sz="1400" b="1" spc="-5" dirty="0">
                <a:latin typeface="Calibri"/>
                <a:cs typeface="Calibri"/>
              </a:rPr>
              <a:t>Neta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b="1" spc="-15" dirty="0">
                <a:latin typeface="Calibri"/>
                <a:cs typeface="Calibri"/>
              </a:rPr>
              <a:t>Ventas</a:t>
            </a:r>
            <a:r>
              <a:rPr sz="1400" spc="-15" dirty="0">
                <a:latin typeface="Calibri"/>
                <a:cs typeface="Calibri"/>
              </a:rPr>
              <a:t>. </a:t>
            </a:r>
            <a:r>
              <a:rPr sz="1400" spc="-10" dirty="0">
                <a:latin typeface="Calibri"/>
                <a:cs typeface="Calibri"/>
              </a:rPr>
              <a:t>Este </a:t>
            </a:r>
            <a:r>
              <a:rPr sz="1400" spc="-5" dirty="0">
                <a:latin typeface="Calibri"/>
                <a:cs typeface="Calibri"/>
              </a:rPr>
              <a:t>índice </a:t>
            </a:r>
            <a:r>
              <a:rPr sz="1400" spc="-10" dirty="0">
                <a:latin typeface="Calibri"/>
                <a:cs typeface="Calibri"/>
              </a:rPr>
              <a:t>muestra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rentabilidad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una </a:t>
            </a:r>
            <a:r>
              <a:rPr sz="1400" dirty="0">
                <a:latin typeface="Calibri"/>
                <a:cs typeface="Calibri"/>
              </a:rPr>
              <a:t>actividad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empresarial</a:t>
            </a:r>
            <a:r>
              <a:rPr sz="1400" spc="-10" dirty="0">
                <a:latin typeface="Calibri"/>
                <a:cs typeface="Calibri"/>
              </a:rPr>
              <a:t> concreta,</a:t>
            </a:r>
            <a:r>
              <a:rPr sz="1400" spc="-5" dirty="0">
                <a:latin typeface="Calibri"/>
                <a:cs typeface="Calibri"/>
              </a:rPr>
              <a:t> respecto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ventas,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tiene un sentido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muy práctico: </a:t>
            </a:r>
            <a:r>
              <a:rPr sz="1400" spc="-20" dirty="0">
                <a:latin typeface="Calibri"/>
                <a:cs typeface="Calibri"/>
              </a:rPr>
              <a:t>“de </a:t>
            </a:r>
            <a:r>
              <a:rPr sz="1400" spc="-5" dirty="0">
                <a:latin typeface="Calibri"/>
                <a:cs typeface="Calibri"/>
              </a:rPr>
              <a:t>cada </a:t>
            </a:r>
            <a:r>
              <a:rPr sz="1400" dirty="0">
                <a:latin typeface="Calibri"/>
                <a:cs typeface="Calibri"/>
              </a:rPr>
              <a:t>100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ventas,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endParaRPr sz="1400">
              <a:latin typeface="Calibri"/>
              <a:cs typeface="Calibri"/>
            </a:endParaRPr>
          </a:p>
          <a:p>
            <a:pPr marL="60960">
              <a:lnSpc>
                <a:spcPts val="1535"/>
              </a:lnSpc>
            </a:pPr>
            <a:r>
              <a:rPr sz="1400" spc="-5" dirty="0">
                <a:latin typeface="Calibri"/>
                <a:cs typeface="Calibri"/>
              </a:rPr>
              <a:t>accionistas”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2914" y="1862582"/>
            <a:ext cx="2537460" cy="48577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905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465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ROA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2914" y="2348229"/>
            <a:ext cx="2537460" cy="198882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62230" marR="213995">
              <a:lnSpc>
                <a:spcPct val="91500"/>
              </a:lnSpc>
              <a:spcBef>
                <a:spcPts val="390"/>
              </a:spcBef>
              <a:buSzPct val="92857"/>
              <a:buChar char="•"/>
              <a:tabLst>
                <a:tab pos="152400" algn="l"/>
              </a:tabLst>
            </a:pPr>
            <a:r>
              <a:rPr sz="1400" spc="-5" dirty="0">
                <a:latin typeface="Calibri"/>
                <a:cs typeface="Calibri"/>
              </a:rPr>
              <a:t>Es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rentabilidad de los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Activos. En </a:t>
            </a:r>
            <a:r>
              <a:rPr sz="1400" spc="-10" dirty="0">
                <a:latin typeface="Calibri"/>
                <a:cs typeface="Calibri"/>
              </a:rPr>
              <a:t>este caso, utilizo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Activos Netos, pues ésa </a:t>
            </a:r>
            <a:r>
              <a:rPr sz="1400" dirty="0">
                <a:latin typeface="Calibri"/>
                <a:cs typeface="Calibri"/>
              </a:rPr>
              <a:t>es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inversión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empresa.</a:t>
            </a:r>
            <a:endParaRPr sz="1400">
              <a:latin typeface="Calibri"/>
              <a:cs typeface="Calibri"/>
            </a:endParaRPr>
          </a:p>
          <a:p>
            <a:pPr marL="62230" marR="166370">
              <a:lnSpc>
                <a:spcPct val="91600"/>
              </a:lnSpc>
              <a:spcBef>
                <a:spcPts val="265"/>
              </a:spcBef>
              <a:buSzPct val="92857"/>
              <a:buChar char="•"/>
              <a:tabLst>
                <a:tab pos="152400" algn="l"/>
              </a:tabLst>
            </a:pP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ROA </a:t>
            </a:r>
            <a:r>
              <a:rPr sz="1400" dirty="0">
                <a:latin typeface="Calibri"/>
                <a:cs typeface="Calibri"/>
              </a:rPr>
              <a:t>es la </a:t>
            </a:r>
            <a:r>
              <a:rPr sz="1400" spc="-10" dirty="0">
                <a:latin typeface="Calibri"/>
                <a:cs typeface="Calibri"/>
              </a:rPr>
              <a:t>manera contable </a:t>
            </a:r>
            <a:r>
              <a:rPr sz="1400" spc="-5" dirty="0">
                <a:latin typeface="Calibri"/>
                <a:cs typeface="Calibri"/>
              </a:rPr>
              <a:t> de </a:t>
            </a:r>
            <a:r>
              <a:rPr sz="1400" spc="-10" dirty="0">
                <a:latin typeface="Calibri"/>
                <a:cs typeface="Calibri"/>
              </a:rPr>
              <a:t>expresar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(antes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impuestos)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Rentabilidad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Inversión realizada </a:t>
            </a:r>
            <a:r>
              <a:rPr sz="1400" dirty="0">
                <a:latin typeface="Calibri"/>
                <a:cs typeface="Calibri"/>
              </a:rPr>
              <a:t>en y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5466" y="1862582"/>
            <a:ext cx="2536190" cy="48577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905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46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ROE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5466" y="2348229"/>
            <a:ext cx="2536190" cy="198882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53340" rIns="0" bIns="0" rtlCol="0">
            <a:spAutoFit/>
          </a:bodyPr>
          <a:lstStyle/>
          <a:p>
            <a:pPr marL="60960" marR="239395" algn="just">
              <a:lnSpc>
                <a:spcPts val="1540"/>
              </a:lnSpc>
              <a:spcBef>
                <a:spcPts val="420"/>
              </a:spcBef>
              <a:buSzPct val="92857"/>
              <a:buChar char="•"/>
              <a:tabLst>
                <a:tab pos="151130" algn="l"/>
              </a:tabLst>
            </a:pPr>
            <a:r>
              <a:rPr sz="1400" spc="-5" dirty="0">
                <a:latin typeface="Calibri"/>
                <a:cs typeface="Calibri"/>
              </a:rPr>
              <a:t>Es una medida </a:t>
            </a:r>
            <a:r>
              <a:rPr sz="1400" spc="-10" dirty="0">
                <a:latin typeface="Calibri"/>
                <a:cs typeface="Calibri"/>
              </a:rPr>
              <a:t>contable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Rentabilidad del </a:t>
            </a:r>
            <a:r>
              <a:rPr sz="1400" spc="-10" dirty="0">
                <a:latin typeface="Calibri"/>
                <a:cs typeface="Calibri"/>
              </a:rPr>
              <a:t>Patrimonio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accionistas.</a:t>
            </a:r>
            <a:endParaRPr sz="1400">
              <a:latin typeface="Calibri"/>
              <a:cs typeface="Calibri"/>
            </a:endParaRPr>
          </a:p>
          <a:p>
            <a:pPr marL="60960" marR="284480">
              <a:lnSpc>
                <a:spcPts val="1540"/>
              </a:lnSpc>
              <a:spcBef>
                <a:spcPts val="250"/>
              </a:spcBef>
              <a:buSzPct val="92857"/>
              <a:buChar char="•"/>
              <a:tabLst>
                <a:tab pos="151130" algn="l"/>
              </a:tabLst>
            </a:pPr>
            <a:r>
              <a:rPr sz="1400" spc="-5" dirty="0">
                <a:latin typeface="Calibri"/>
                <a:cs typeface="Calibri"/>
              </a:rPr>
              <a:t>Es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medida </a:t>
            </a:r>
            <a:r>
              <a:rPr sz="1400" spc="-10" dirty="0">
                <a:latin typeface="Calibri"/>
                <a:cs typeface="Calibri"/>
              </a:rPr>
              <a:t>contable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rendimiento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inversión </a:t>
            </a:r>
            <a:r>
              <a:rPr sz="1400" spc="-5" dirty="0">
                <a:latin typeface="Calibri"/>
                <a:cs typeface="Calibri"/>
              </a:rPr>
              <a:t> hecha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accionistas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770000"/>
            <a:ext cx="3207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ANÁLISIS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RENTABILIDAD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(CONT.)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9177" y="2019554"/>
            <a:ext cx="2143760" cy="1296670"/>
            <a:chOff x="2059177" y="2019554"/>
            <a:chExt cx="2143760" cy="1296670"/>
          </a:xfrm>
        </p:grpSpPr>
        <p:sp>
          <p:nvSpPr>
            <p:cNvPr id="6" name="object 6"/>
            <p:cNvSpPr/>
            <p:nvPr/>
          </p:nvSpPr>
          <p:spPr>
            <a:xfrm>
              <a:off x="2071877" y="203225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60" h="1271270">
                  <a:moveTo>
                    <a:pt x="1991233" y="0"/>
                  </a:moveTo>
                  <a:lnTo>
                    <a:pt x="127127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6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7" y="1271016"/>
                  </a:lnTo>
                  <a:lnTo>
                    <a:pt x="1991233" y="1271016"/>
                  </a:lnTo>
                  <a:lnTo>
                    <a:pt x="2040725" y="1261028"/>
                  </a:lnTo>
                  <a:lnTo>
                    <a:pt x="2081133" y="1233789"/>
                  </a:lnTo>
                  <a:lnTo>
                    <a:pt x="2108372" y="1193381"/>
                  </a:lnTo>
                  <a:lnTo>
                    <a:pt x="2118360" y="1143889"/>
                  </a:lnTo>
                  <a:lnTo>
                    <a:pt x="2118360" y="127126"/>
                  </a:lnTo>
                  <a:lnTo>
                    <a:pt x="2108372" y="77634"/>
                  </a:lnTo>
                  <a:lnTo>
                    <a:pt x="2081133" y="37226"/>
                  </a:lnTo>
                  <a:lnTo>
                    <a:pt x="2040725" y="9987"/>
                  </a:lnTo>
                  <a:lnTo>
                    <a:pt x="199123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1877" y="203225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60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991233" y="0"/>
                  </a:lnTo>
                  <a:lnTo>
                    <a:pt x="2040725" y="9987"/>
                  </a:lnTo>
                  <a:lnTo>
                    <a:pt x="2081133" y="37226"/>
                  </a:lnTo>
                  <a:lnTo>
                    <a:pt x="2108372" y="77634"/>
                  </a:lnTo>
                  <a:lnTo>
                    <a:pt x="2118360" y="127126"/>
                  </a:lnTo>
                  <a:lnTo>
                    <a:pt x="2118360" y="1143889"/>
                  </a:lnTo>
                  <a:lnTo>
                    <a:pt x="2108372" y="1193381"/>
                  </a:lnTo>
                  <a:lnTo>
                    <a:pt x="2081133" y="1233789"/>
                  </a:lnTo>
                  <a:lnTo>
                    <a:pt x="2040725" y="1261028"/>
                  </a:lnTo>
                  <a:lnTo>
                    <a:pt x="1991233" y="1271016"/>
                  </a:lnTo>
                  <a:lnTo>
                    <a:pt x="127127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72054" y="2268169"/>
            <a:ext cx="13163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276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Análisis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Financiero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9402" y="2398776"/>
            <a:ext cx="467995" cy="551180"/>
            <a:chOff x="4359402" y="2398776"/>
            <a:chExt cx="467995" cy="551180"/>
          </a:xfrm>
        </p:grpSpPr>
        <p:sp>
          <p:nvSpPr>
            <p:cNvPr id="10" name="object 10"/>
            <p:cNvSpPr/>
            <p:nvPr/>
          </p:nvSpPr>
          <p:spPr>
            <a:xfrm>
              <a:off x="4372102" y="2411476"/>
              <a:ext cx="442595" cy="525780"/>
            </a:xfrm>
            <a:custGeom>
              <a:avLst/>
              <a:gdLst/>
              <a:ahLst/>
              <a:cxnLst/>
              <a:rect l="l" t="t" r="r" b="b"/>
              <a:pathLst>
                <a:path w="442595" h="525780">
                  <a:moveTo>
                    <a:pt x="222885" y="0"/>
                  </a:moveTo>
                  <a:lnTo>
                    <a:pt x="222376" y="105028"/>
                  </a:lnTo>
                  <a:lnTo>
                    <a:pt x="1397" y="104012"/>
                  </a:lnTo>
                  <a:lnTo>
                    <a:pt x="0" y="419226"/>
                  </a:lnTo>
                  <a:lnTo>
                    <a:pt x="220852" y="420370"/>
                  </a:lnTo>
                  <a:lnTo>
                    <a:pt x="220345" y="525399"/>
                  </a:lnTo>
                  <a:lnTo>
                    <a:pt x="442595" y="263778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72102" y="2411476"/>
              <a:ext cx="442595" cy="525780"/>
            </a:xfrm>
            <a:custGeom>
              <a:avLst/>
              <a:gdLst/>
              <a:ahLst/>
              <a:cxnLst/>
              <a:rect l="l" t="t" r="r" b="b"/>
              <a:pathLst>
                <a:path w="442595" h="525780">
                  <a:moveTo>
                    <a:pt x="1397" y="104012"/>
                  </a:moveTo>
                  <a:lnTo>
                    <a:pt x="222376" y="105028"/>
                  </a:lnTo>
                  <a:lnTo>
                    <a:pt x="222885" y="0"/>
                  </a:lnTo>
                  <a:lnTo>
                    <a:pt x="442595" y="263778"/>
                  </a:lnTo>
                  <a:lnTo>
                    <a:pt x="220345" y="525399"/>
                  </a:lnTo>
                  <a:lnTo>
                    <a:pt x="220852" y="420370"/>
                  </a:lnTo>
                  <a:lnTo>
                    <a:pt x="0" y="419226"/>
                  </a:lnTo>
                  <a:lnTo>
                    <a:pt x="1397" y="1040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011165" y="2033270"/>
            <a:ext cx="2143760" cy="1296670"/>
            <a:chOff x="5011165" y="2033270"/>
            <a:chExt cx="2143760" cy="1296670"/>
          </a:xfrm>
        </p:grpSpPr>
        <p:sp>
          <p:nvSpPr>
            <p:cNvPr id="13" name="object 13"/>
            <p:cNvSpPr/>
            <p:nvPr/>
          </p:nvSpPr>
          <p:spPr>
            <a:xfrm>
              <a:off x="5023865" y="2045970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1991233" y="0"/>
                  </a:moveTo>
                  <a:lnTo>
                    <a:pt x="127126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6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6" y="1271015"/>
                  </a:lnTo>
                  <a:lnTo>
                    <a:pt x="1991233" y="1271015"/>
                  </a:lnTo>
                  <a:lnTo>
                    <a:pt x="2040725" y="1261028"/>
                  </a:lnTo>
                  <a:lnTo>
                    <a:pt x="2081133" y="1233789"/>
                  </a:lnTo>
                  <a:lnTo>
                    <a:pt x="2108372" y="1193381"/>
                  </a:lnTo>
                  <a:lnTo>
                    <a:pt x="2118360" y="1143889"/>
                  </a:lnTo>
                  <a:lnTo>
                    <a:pt x="2118360" y="127126"/>
                  </a:lnTo>
                  <a:lnTo>
                    <a:pt x="2108372" y="77634"/>
                  </a:lnTo>
                  <a:lnTo>
                    <a:pt x="2081133" y="37226"/>
                  </a:lnTo>
                  <a:lnTo>
                    <a:pt x="2040725" y="9987"/>
                  </a:lnTo>
                  <a:lnTo>
                    <a:pt x="1991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3865" y="2045970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6" y="0"/>
                  </a:lnTo>
                  <a:lnTo>
                    <a:pt x="1991233" y="0"/>
                  </a:lnTo>
                  <a:lnTo>
                    <a:pt x="2040725" y="9987"/>
                  </a:lnTo>
                  <a:lnTo>
                    <a:pt x="2081133" y="37226"/>
                  </a:lnTo>
                  <a:lnTo>
                    <a:pt x="2108372" y="77634"/>
                  </a:lnTo>
                  <a:lnTo>
                    <a:pt x="2118360" y="127126"/>
                  </a:lnTo>
                  <a:lnTo>
                    <a:pt x="2118360" y="1143889"/>
                  </a:lnTo>
                  <a:lnTo>
                    <a:pt x="2108372" y="1193381"/>
                  </a:lnTo>
                  <a:lnTo>
                    <a:pt x="2081133" y="1233789"/>
                  </a:lnTo>
                  <a:lnTo>
                    <a:pt x="2040725" y="1261028"/>
                  </a:lnTo>
                  <a:lnTo>
                    <a:pt x="1991233" y="1271015"/>
                  </a:lnTo>
                  <a:lnTo>
                    <a:pt x="127126" y="1271015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50358" y="2178176"/>
            <a:ext cx="1864360" cy="9417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3175" algn="ctr">
              <a:lnSpc>
                <a:spcPct val="90900"/>
              </a:lnSpc>
              <a:spcBef>
                <a:spcPts val="320"/>
              </a:spcBef>
            </a:pPr>
            <a:r>
              <a:rPr sz="2000" spc="-5" dirty="0">
                <a:latin typeface="Calibri"/>
                <a:cs typeface="Calibri"/>
              </a:rPr>
              <a:t>La Estructura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Financiación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empresa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17613" y="2398902"/>
            <a:ext cx="482600" cy="551180"/>
            <a:chOff x="7317613" y="2398902"/>
            <a:chExt cx="482600" cy="551180"/>
          </a:xfrm>
        </p:grpSpPr>
        <p:sp>
          <p:nvSpPr>
            <p:cNvPr id="17" name="object 17"/>
            <p:cNvSpPr/>
            <p:nvPr/>
          </p:nvSpPr>
          <p:spPr>
            <a:xfrm>
              <a:off x="7330313" y="2411602"/>
              <a:ext cx="457200" cy="525780"/>
            </a:xfrm>
            <a:custGeom>
              <a:avLst/>
              <a:gdLst/>
              <a:ahLst/>
              <a:cxnLst/>
              <a:rect l="l" t="t" r="r" b="b"/>
              <a:pathLst>
                <a:path w="457200" h="525780">
                  <a:moveTo>
                    <a:pt x="227710" y="0"/>
                  </a:moveTo>
                  <a:lnTo>
                    <a:pt x="228218" y="105029"/>
                  </a:lnTo>
                  <a:lnTo>
                    <a:pt x="0" y="106172"/>
                  </a:lnTo>
                  <a:lnTo>
                    <a:pt x="1396" y="421386"/>
                  </a:lnTo>
                  <a:lnTo>
                    <a:pt x="229615" y="420243"/>
                  </a:lnTo>
                  <a:lnTo>
                    <a:pt x="230123" y="525399"/>
                  </a:lnTo>
                  <a:lnTo>
                    <a:pt x="457072" y="261620"/>
                  </a:lnTo>
                  <a:lnTo>
                    <a:pt x="227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0313" y="2411602"/>
              <a:ext cx="457200" cy="525780"/>
            </a:xfrm>
            <a:custGeom>
              <a:avLst/>
              <a:gdLst/>
              <a:ahLst/>
              <a:cxnLst/>
              <a:rect l="l" t="t" r="r" b="b"/>
              <a:pathLst>
                <a:path w="457200" h="525780">
                  <a:moveTo>
                    <a:pt x="0" y="106172"/>
                  </a:moveTo>
                  <a:lnTo>
                    <a:pt x="228218" y="105029"/>
                  </a:lnTo>
                  <a:lnTo>
                    <a:pt x="227710" y="0"/>
                  </a:lnTo>
                  <a:lnTo>
                    <a:pt x="457072" y="261620"/>
                  </a:lnTo>
                  <a:lnTo>
                    <a:pt x="230123" y="525399"/>
                  </a:lnTo>
                  <a:lnTo>
                    <a:pt x="229615" y="420243"/>
                  </a:lnTo>
                  <a:lnTo>
                    <a:pt x="1396" y="421386"/>
                  </a:lnTo>
                  <a:lnTo>
                    <a:pt x="0" y="1061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990585" y="2019554"/>
            <a:ext cx="2143760" cy="1296670"/>
            <a:chOff x="7990585" y="2019554"/>
            <a:chExt cx="2143760" cy="1296670"/>
          </a:xfrm>
        </p:grpSpPr>
        <p:sp>
          <p:nvSpPr>
            <p:cNvPr id="20" name="object 20"/>
            <p:cNvSpPr/>
            <p:nvPr/>
          </p:nvSpPr>
          <p:spPr>
            <a:xfrm>
              <a:off x="8003285" y="203225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1991233" y="0"/>
                  </a:moveTo>
                  <a:lnTo>
                    <a:pt x="127127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6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7" y="1271016"/>
                  </a:lnTo>
                  <a:lnTo>
                    <a:pt x="1991233" y="1271016"/>
                  </a:lnTo>
                  <a:lnTo>
                    <a:pt x="2040725" y="1261028"/>
                  </a:lnTo>
                  <a:lnTo>
                    <a:pt x="2081133" y="1233789"/>
                  </a:lnTo>
                  <a:lnTo>
                    <a:pt x="2108372" y="1193381"/>
                  </a:lnTo>
                  <a:lnTo>
                    <a:pt x="2118360" y="1143889"/>
                  </a:lnTo>
                  <a:lnTo>
                    <a:pt x="2118360" y="127126"/>
                  </a:lnTo>
                  <a:lnTo>
                    <a:pt x="2108372" y="77634"/>
                  </a:lnTo>
                  <a:lnTo>
                    <a:pt x="2081133" y="37226"/>
                  </a:lnTo>
                  <a:lnTo>
                    <a:pt x="2040725" y="9987"/>
                  </a:lnTo>
                  <a:lnTo>
                    <a:pt x="1991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3285" y="203225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0" y="127126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991233" y="0"/>
                  </a:lnTo>
                  <a:lnTo>
                    <a:pt x="2040725" y="9987"/>
                  </a:lnTo>
                  <a:lnTo>
                    <a:pt x="2081133" y="37226"/>
                  </a:lnTo>
                  <a:lnTo>
                    <a:pt x="2108372" y="77634"/>
                  </a:lnTo>
                  <a:lnTo>
                    <a:pt x="2118360" y="127126"/>
                  </a:lnTo>
                  <a:lnTo>
                    <a:pt x="2118360" y="1143889"/>
                  </a:lnTo>
                  <a:lnTo>
                    <a:pt x="2108372" y="1193381"/>
                  </a:lnTo>
                  <a:lnTo>
                    <a:pt x="2081133" y="1233789"/>
                  </a:lnTo>
                  <a:lnTo>
                    <a:pt x="2040725" y="1261028"/>
                  </a:lnTo>
                  <a:lnTo>
                    <a:pt x="1991233" y="1271016"/>
                  </a:lnTo>
                  <a:lnTo>
                    <a:pt x="127127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35442" y="2101088"/>
            <a:ext cx="1653539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latin typeface="Calibri"/>
                <a:cs typeface="Calibri"/>
              </a:rPr>
              <a:t>La </a:t>
            </a:r>
            <a:r>
              <a:rPr sz="2400" spc="-15" dirty="0">
                <a:latin typeface="Calibri"/>
                <a:cs typeface="Calibri"/>
              </a:rPr>
              <a:t>Eficiencia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aci</a:t>
            </a:r>
            <a:r>
              <a:rPr sz="2400" spc="-5" dirty="0">
                <a:latin typeface="Calibri"/>
                <a:cs typeface="Calibri"/>
              </a:rPr>
              <a:t>ones.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787638" y="3478021"/>
            <a:ext cx="551180" cy="473709"/>
            <a:chOff x="8787638" y="3478021"/>
            <a:chExt cx="551180" cy="473709"/>
          </a:xfrm>
        </p:grpSpPr>
        <p:sp>
          <p:nvSpPr>
            <p:cNvPr id="24" name="object 24"/>
            <p:cNvSpPr/>
            <p:nvPr/>
          </p:nvSpPr>
          <p:spPr>
            <a:xfrm>
              <a:off x="8800338" y="3490721"/>
              <a:ext cx="525780" cy="448309"/>
            </a:xfrm>
            <a:custGeom>
              <a:avLst/>
              <a:gdLst/>
              <a:ahLst/>
              <a:cxnLst/>
              <a:rect l="l" t="t" r="r" b="b"/>
              <a:pathLst>
                <a:path w="525779" h="448310">
                  <a:moveTo>
                    <a:pt x="420623" y="0"/>
                  </a:moveTo>
                  <a:lnTo>
                    <a:pt x="105155" y="0"/>
                  </a:lnTo>
                  <a:lnTo>
                    <a:pt x="105155" y="224027"/>
                  </a:lnTo>
                  <a:lnTo>
                    <a:pt x="0" y="224027"/>
                  </a:lnTo>
                  <a:lnTo>
                    <a:pt x="262889" y="448055"/>
                  </a:lnTo>
                  <a:lnTo>
                    <a:pt x="525779" y="224027"/>
                  </a:lnTo>
                  <a:lnTo>
                    <a:pt x="420623" y="224027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00338" y="3490721"/>
              <a:ext cx="525780" cy="448309"/>
            </a:xfrm>
            <a:custGeom>
              <a:avLst/>
              <a:gdLst/>
              <a:ahLst/>
              <a:cxnLst/>
              <a:rect l="l" t="t" r="r" b="b"/>
              <a:pathLst>
                <a:path w="525779" h="448310">
                  <a:moveTo>
                    <a:pt x="420623" y="0"/>
                  </a:moveTo>
                  <a:lnTo>
                    <a:pt x="420623" y="224027"/>
                  </a:lnTo>
                  <a:lnTo>
                    <a:pt x="525779" y="224027"/>
                  </a:lnTo>
                  <a:lnTo>
                    <a:pt x="262889" y="448055"/>
                  </a:lnTo>
                  <a:lnTo>
                    <a:pt x="0" y="224027"/>
                  </a:lnTo>
                  <a:lnTo>
                    <a:pt x="105155" y="224027"/>
                  </a:lnTo>
                  <a:lnTo>
                    <a:pt x="105155" y="0"/>
                  </a:lnTo>
                  <a:lnTo>
                    <a:pt x="420623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990585" y="4137914"/>
            <a:ext cx="2143760" cy="1296670"/>
            <a:chOff x="7990585" y="4137914"/>
            <a:chExt cx="2143760" cy="1296670"/>
          </a:xfrm>
        </p:grpSpPr>
        <p:sp>
          <p:nvSpPr>
            <p:cNvPr id="27" name="object 27"/>
            <p:cNvSpPr/>
            <p:nvPr/>
          </p:nvSpPr>
          <p:spPr>
            <a:xfrm>
              <a:off x="8003285" y="415061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1991233" y="0"/>
                  </a:moveTo>
                  <a:lnTo>
                    <a:pt x="127127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7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7" y="1271016"/>
                  </a:lnTo>
                  <a:lnTo>
                    <a:pt x="1991233" y="1271016"/>
                  </a:lnTo>
                  <a:lnTo>
                    <a:pt x="2040725" y="1261028"/>
                  </a:lnTo>
                  <a:lnTo>
                    <a:pt x="2081133" y="1233789"/>
                  </a:lnTo>
                  <a:lnTo>
                    <a:pt x="2108372" y="1193381"/>
                  </a:lnTo>
                  <a:lnTo>
                    <a:pt x="2118360" y="1143889"/>
                  </a:lnTo>
                  <a:lnTo>
                    <a:pt x="2118360" y="127127"/>
                  </a:lnTo>
                  <a:lnTo>
                    <a:pt x="2108372" y="77634"/>
                  </a:lnTo>
                  <a:lnTo>
                    <a:pt x="2081133" y="37226"/>
                  </a:lnTo>
                  <a:lnTo>
                    <a:pt x="2040725" y="9987"/>
                  </a:lnTo>
                  <a:lnTo>
                    <a:pt x="1991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03285" y="415061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0" y="127127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991233" y="0"/>
                  </a:lnTo>
                  <a:lnTo>
                    <a:pt x="2040725" y="9987"/>
                  </a:lnTo>
                  <a:lnTo>
                    <a:pt x="2081133" y="37226"/>
                  </a:lnTo>
                  <a:lnTo>
                    <a:pt x="2108372" y="77634"/>
                  </a:lnTo>
                  <a:lnTo>
                    <a:pt x="2118360" y="127127"/>
                  </a:lnTo>
                  <a:lnTo>
                    <a:pt x="2118360" y="1143889"/>
                  </a:lnTo>
                  <a:lnTo>
                    <a:pt x="2108372" y="1193381"/>
                  </a:lnTo>
                  <a:lnTo>
                    <a:pt x="2081133" y="1233789"/>
                  </a:lnTo>
                  <a:lnTo>
                    <a:pt x="2040725" y="1261028"/>
                  </a:lnTo>
                  <a:lnTo>
                    <a:pt x="1991233" y="1271016"/>
                  </a:lnTo>
                  <a:lnTo>
                    <a:pt x="127127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235442" y="4387037"/>
            <a:ext cx="1655445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10" dirty="0">
                <a:latin typeface="Calibri"/>
                <a:cs typeface="Calibri"/>
              </a:rPr>
              <a:t>Rentabilidad.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55078" y="4511294"/>
            <a:ext cx="474980" cy="551180"/>
            <a:chOff x="7355078" y="4511294"/>
            <a:chExt cx="474980" cy="551180"/>
          </a:xfrm>
        </p:grpSpPr>
        <p:sp>
          <p:nvSpPr>
            <p:cNvPr id="31" name="object 31"/>
            <p:cNvSpPr/>
            <p:nvPr/>
          </p:nvSpPr>
          <p:spPr>
            <a:xfrm>
              <a:off x="7367778" y="4523994"/>
              <a:ext cx="449580" cy="525780"/>
            </a:xfrm>
            <a:custGeom>
              <a:avLst/>
              <a:gdLst/>
              <a:ahLst/>
              <a:cxnLst/>
              <a:rect l="l" t="t" r="r" b="b"/>
              <a:pathLst>
                <a:path w="449579" h="525779">
                  <a:moveTo>
                    <a:pt x="224790" y="0"/>
                  </a:moveTo>
                  <a:lnTo>
                    <a:pt x="0" y="262889"/>
                  </a:lnTo>
                  <a:lnTo>
                    <a:pt x="224790" y="525779"/>
                  </a:lnTo>
                  <a:lnTo>
                    <a:pt x="224790" y="420623"/>
                  </a:lnTo>
                  <a:lnTo>
                    <a:pt x="449579" y="420623"/>
                  </a:lnTo>
                  <a:lnTo>
                    <a:pt x="449579" y="105155"/>
                  </a:lnTo>
                  <a:lnTo>
                    <a:pt x="224790" y="105155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67778" y="4523994"/>
              <a:ext cx="449580" cy="525780"/>
            </a:xfrm>
            <a:custGeom>
              <a:avLst/>
              <a:gdLst/>
              <a:ahLst/>
              <a:cxnLst/>
              <a:rect l="l" t="t" r="r" b="b"/>
              <a:pathLst>
                <a:path w="449579" h="525779">
                  <a:moveTo>
                    <a:pt x="449579" y="420623"/>
                  </a:moveTo>
                  <a:lnTo>
                    <a:pt x="224790" y="420623"/>
                  </a:lnTo>
                  <a:lnTo>
                    <a:pt x="224790" y="525779"/>
                  </a:lnTo>
                  <a:lnTo>
                    <a:pt x="0" y="262889"/>
                  </a:lnTo>
                  <a:lnTo>
                    <a:pt x="224790" y="0"/>
                  </a:lnTo>
                  <a:lnTo>
                    <a:pt x="224790" y="105155"/>
                  </a:lnTo>
                  <a:lnTo>
                    <a:pt x="449579" y="105155"/>
                  </a:lnTo>
                  <a:lnTo>
                    <a:pt x="449579" y="42062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024882" y="4137914"/>
            <a:ext cx="2143760" cy="1296670"/>
            <a:chOff x="5024882" y="4137914"/>
            <a:chExt cx="2143760" cy="1296670"/>
          </a:xfrm>
        </p:grpSpPr>
        <p:sp>
          <p:nvSpPr>
            <p:cNvPr id="34" name="object 34"/>
            <p:cNvSpPr/>
            <p:nvPr/>
          </p:nvSpPr>
          <p:spPr>
            <a:xfrm>
              <a:off x="5037582" y="415061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1991233" y="0"/>
                  </a:moveTo>
                  <a:lnTo>
                    <a:pt x="127126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7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6" y="1271016"/>
                  </a:lnTo>
                  <a:lnTo>
                    <a:pt x="1991233" y="1271016"/>
                  </a:lnTo>
                  <a:lnTo>
                    <a:pt x="2040725" y="1261028"/>
                  </a:lnTo>
                  <a:lnTo>
                    <a:pt x="2081133" y="1233789"/>
                  </a:lnTo>
                  <a:lnTo>
                    <a:pt x="2108372" y="1193381"/>
                  </a:lnTo>
                  <a:lnTo>
                    <a:pt x="2118360" y="1143889"/>
                  </a:lnTo>
                  <a:lnTo>
                    <a:pt x="2118360" y="127127"/>
                  </a:lnTo>
                  <a:lnTo>
                    <a:pt x="2108372" y="77634"/>
                  </a:lnTo>
                  <a:lnTo>
                    <a:pt x="2081133" y="37226"/>
                  </a:lnTo>
                  <a:lnTo>
                    <a:pt x="2040725" y="9987"/>
                  </a:lnTo>
                  <a:lnTo>
                    <a:pt x="1991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37582" y="415061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59" h="1271270">
                  <a:moveTo>
                    <a:pt x="0" y="127127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6" y="0"/>
                  </a:lnTo>
                  <a:lnTo>
                    <a:pt x="1991233" y="0"/>
                  </a:lnTo>
                  <a:lnTo>
                    <a:pt x="2040725" y="9987"/>
                  </a:lnTo>
                  <a:lnTo>
                    <a:pt x="2081133" y="37226"/>
                  </a:lnTo>
                  <a:lnTo>
                    <a:pt x="2108372" y="77634"/>
                  </a:lnTo>
                  <a:lnTo>
                    <a:pt x="2118360" y="127127"/>
                  </a:lnTo>
                  <a:lnTo>
                    <a:pt x="2118360" y="1143889"/>
                  </a:lnTo>
                  <a:lnTo>
                    <a:pt x="2108372" y="1193381"/>
                  </a:lnTo>
                  <a:lnTo>
                    <a:pt x="2081133" y="1233789"/>
                  </a:lnTo>
                  <a:lnTo>
                    <a:pt x="2040725" y="1261028"/>
                  </a:lnTo>
                  <a:lnTo>
                    <a:pt x="1991233" y="1271016"/>
                  </a:lnTo>
                  <a:lnTo>
                    <a:pt x="127126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407914" y="4387037"/>
            <a:ext cx="137922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Análisis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b="1" spc="-5" dirty="0">
                <a:latin typeface="Calibri"/>
                <a:cs typeface="Calibri"/>
              </a:rPr>
              <a:t>Impacto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89373" y="4511294"/>
            <a:ext cx="474980" cy="551180"/>
            <a:chOff x="4389373" y="4511294"/>
            <a:chExt cx="474980" cy="551180"/>
          </a:xfrm>
        </p:grpSpPr>
        <p:sp>
          <p:nvSpPr>
            <p:cNvPr id="38" name="object 38"/>
            <p:cNvSpPr/>
            <p:nvPr/>
          </p:nvSpPr>
          <p:spPr>
            <a:xfrm>
              <a:off x="4402073" y="4523994"/>
              <a:ext cx="449580" cy="525780"/>
            </a:xfrm>
            <a:custGeom>
              <a:avLst/>
              <a:gdLst/>
              <a:ahLst/>
              <a:cxnLst/>
              <a:rect l="l" t="t" r="r" b="b"/>
              <a:pathLst>
                <a:path w="449579" h="525779">
                  <a:moveTo>
                    <a:pt x="224789" y="0"/>
                  </a:moveTo>
                  <a:lnTo>
                    <a:pt x="0" y="262889"/>
                  </a:lnTo>
                  <a:lnTo>
                    <a:pt x="224789" y="525779"/>
                  </a:lnTo>
                  <a:lnTo>
                    <a:pt x="224789" y="420623"/>
                  </a:lnTo>
                  <a:lnTo>
                    <a:pt x="449579" y="420623"/>
                  </a:lnTo>
                  <a:lnTo>
                    <a:pt x="449579" y="105155"/>
                  </a:lnTo>
                  <a:lnTo>
                    <a:pt x="224789" y="105155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02073" y="4523994"/>
              <a:ext cx="449580" cy="525780"/>
            </a:xfrm>
            <a:custGeom>
              <a:avLst/>
              <a:gdLst/>
              <a:ahLst/>
              <a:cxnLst/>
              <a:rect l="l" t="t" r="r" b="b"/>
              <a:pathLst>
                <a:path w="449579" h="525779">
                  <a:moveTo>
                    <a:pt x="449579" y="420623"/>
                  </a:moveTo>
                  <a:lnTo>
                    <a:pt x="224789" y="420623"/>
                  </a:lnTo>
                  <a:lnTo>
                    <a:pt x="224789" y="525779"/>
                  </a:lnTo>
                  <a:lnTo>
                    <a:pt x="0" y="262889"/>
                  </a:lnTo>
                  <a:lnTo>
                    <a:pt x="224789" y="0"/>
                  </a:lnTo>
                  <a:lnTo>
                    <a:pt x="224789" y="105155"/>
                  </a:lnTo>
                  <a:lnTo>
                    <a:pt x="449579" y="105155"/>
                  </a:lnTo>
                  <a:lnTo>
                    <a:pt x="449579" y="42062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059177" y="4137914"/>
            <a:ext cx="2143760" cy="1296670"/>
            <a:chOff x="2059177" y="4137914"/>
            <a:chExt cx="2143760" cy="1296670"/>
          </a:xfrm>
        </p:grpSpPr>
        <p:sp>
          <p:nvSpPr>
            <p:cNvPr id="41" name="object 41"/>
            <p:cNvSpPr/>
            <p:nvPr/>
          </p:nvSpPr>
          <p:spPr>
            <a:xfrm>
              <a:off x="2071877" y="415061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60" h="1271270">
                  <a:moveTo>
                    <a:pt x="1991233" y="0"/>
                  </a:moveTo>
                  <a:lnTo>
                    <a:pt x="127127" y="0"/>
                  </a:lnTo>
                  <a:lnTo>
                    <a:pt x="77634" y="9987"/>
                  </a:lnTo>
                  <a:lnTo>
                    <a:pt x="37226" y="37226"/>
                  </a:lnTo>
                  <a:lnTo>
                    <a:pt x="9987" y="77634"/>
                  </a:lnTo>
                  <a:lnTo>
                    <a:pt x="0" y="127127"/>
                  </a:lnTo>
                  <a:lnTo>
                    <a:pt x="0" y="1143889"/>
                  </a:lnTo>
                  <a:lnTo>
                    <a:pt x="9987" y="1193381"/>
                  </a:lnTo>
                  <a:lnTo>
                    <a:pt x="37226" y="1233789"/>
                  </a:lnTo>
                  <a:lnTo>
                    <a:pt x="77634" y="1261028"/>
                  </a:lnTo>
                  <a:lnTo>
                    <a:pt x="127127" y="1271016"/>
                  </a:lnTo>
                  <a:lnTo>
                    <a:pt x="1991233" y="1271016"/>
                  </a:lnTo>
                  <a:lnTo>
                    <a:pt x="2040725" y="1261028"/>
                  </a:lnTo>
                  <a:lnTo>
                    <a:pt x="2081133" y="1233789"/>
                  </a:lnTo>
                  <a:lnTo>
                    <a:pt x="2108372" y="1193381"/>
                  </a:lnTo>
                  <a:lnTo>
                    <a:pt x="2118360" y="1143889"/>
                  </a:lnTo>
                  <a:lnTo>
                    <a:pt x="2118360" y="127127"/>
                  </a:lnTo>
                  <a:lnTo>
                    <a:pt x="2108372" y="77634"/>
                  </a:lnTo>
                  <a:lnTo>
                    <a:pt x="2081133" y="37226"/>
                  </a:lnTo>
                  <a:lnTo>
                    <a:pt x="2040725" y="9987"/>
                  </a:lnTo>
                  <a:lnTo>
                    <a:pt x="1991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71877" y="4150614"/>
              <a:ext cx="2118360" cy="1271270"/>
            </a:xfrm>
            <a:custGeom>
              <a:avLst/>
              <a:gdLst/>
              <a:ahLst/>
              <a:cxnLst/>
              <a:rect l="l" t="t" r="r" b="b"/>
              <a:pathLst>
                <a:path w="2118360" h="1271270">
                  <a:moveTo>
                    <a:pt x="0" y="127127"/>
                  </a:moveTo>
                  <a:lnTo>
                    <a:pt x="9987" y="77634"/>
                  </a:lnTo>
                  <a:lnTo>
                    <a:pt x="37226" y="37226"/>
                  </a:lnTo>
                  <a:lnTo>
                    <a:pt x="77634" y="9987"/>
                  </a:lnTo>
                  <a:lnTo>
                    <a:pt x="127127" y="0"/>
                  </a:lnTo>
                  <a:lnTo>
                    <a:pt x="1991233" y="0"/>
                  </a:lnTo>
                  <a:lnTo>
                    <a:pt x="2040725" y="9987"/>
                  </a:lnTo>
                  <a:lnTo>
                    <a:pt x="2081133" y="37226"/>
                  </a:lnTo>
                  <a:lnTo>
                    <a:pt x="2108372" y="77634"/>
                  </a:lnTo>
                  <a:lnTo>
                    <a:pt x="2118360" y="127127"/>
                  </a:lnTo>
                  <a:lnTo>
                    <a:pt x="2118360" y="1143889"/>
                  </a:lnTo>
                  <a:lnTo>
                    <a:pt x="2108372" y="1193381"/>
                  </a:lnTo>
                  <a:lnTo>
                    <a:pt x="2081133" y="1233789"/>
                  </a:lnTo>
                  <a:lnTo>
                    <a:pt x="2040725" y="1261028"/>
                  </a:lnTo>
                  <a:lnTo>
                    <a:pt x="1991233" y="1271016"/>
                  </a:lnTo>
                  <a:lnTo>
                    <a:pt x="127127" y="1271016"/>
                  </a:lnTo>
                  <a:lnTo>
                    <a:pt x="77634" y="1261028"/>
                  </a:lnTo>
                  <a:lnTo>
                    <a:pt x="37226" y="1233789"/>
                  </a:lnTo>
                  <a:lnTo>
                    <a:pt x="9987" y="1193381"/>
                  </a:lnTo>
                  <a:lnTo>
                    <a:pt x="0" y="1143889"/>
                  </a:lnTo>
                  <a:lnTo>
                    <a:pt x="0" y="1271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648839" y="4387037"/>
            <a:ext cx="963294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Plan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22860">
              <a:lnSpc>
                <a:spcPts val="2760"/>
              </a:lnSpc>
            </a:pPr>
            <a:r>
              <a:rPr sz="2400" b="1" spc="-10" dirty="0">
                <a:latin typeface="Calibri"/>
                <a:cs typeface="Calibri"/>
              </a:rPr>
              <a:t>Mejora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742" y="770000"/>
            <a:ext cx="2884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MODELO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ANÁLISIS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SUGERIDO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333" y="1966086"/>
            <a:ext cx="8144509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75895" algn="l"/>
              </a:tabLst>
            </a:pPr>
            <a:r>
              <a:rPr sz="1600" spc="-15" dirty="0">
                <a:latin typeface="Calibri"/>
                <a:cs typeface="Calibri"/>
              </a:rPr>
              <a:t>Evaluar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labor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cada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área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empresa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determinar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cuáles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fueron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causales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buen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desempeño.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buFont typeface="Arial MT"/>
              <a:buChar char="•"/>
              <a:tabLst>
                <a:tab pos="268605" algn="l"/>
                <a:tab pos="269240" algn="l"/>
                <a:tab pos="4398010" algn="l"/>
                <a:tab pos="5786755" algn="l"/>
              </a:tabLst>
            </a:pPr>
            <a:r>
              <a:rPr sz="1600" spc="-10" dirty="0">
                <a:latin typeface="Calibri"/>
                <a:cs typeface="Calibri"/>
              </a:rPr>
              <a:t>Este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análisis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muestra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impacto</a:t>
            </a:r>
            <a:r>
              <a:rPr sz="1600" spc="3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tiene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	</a:t>
            </a:r>
            <a:r>
              <a:rPr sz="1600" spc="-10" dirty="0">
                <a:latin typeface="Calibri"/>
                <a:cs typeface="Calibri"/>
              </a:rPr>
              <a:t>Estado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37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P/G,	</a:t>
            </a:r>
            <a:r>
              <a:rPr sz="1600" spc="-10" dirty="0">
                <a:latin typeface="Calibri"/>
                <a:cs typeface="Calibri"/>
              </a:rPr>
              <a:t>cada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sus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rubros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estrategias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implementadas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empresa,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relación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beneficio.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 marR="150495">
              <a:lnSpc>
                <a:spcPct val="100000"/>
              </a:lnSpc>
              <a:buFont typeface="Arial MT"/>
              <a:buChar char="•"/>
              <a:tabLst>
                <a:tab pos="222885" algn="l"/>
                <a:tab pos="223520" algn="l"/>
              </a:tabLst>
            </a:pPr>
            <a:r>
              <a:rPr sz="1600" spc="-10" dirty="0">
                <a:latin typeface="Calibri"/>
                <a:cs typeface="Calibri"/>
              </a:rPr>
              <a:t>Determina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cuál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fue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 </a:t>
            </a:r>
            <a:r>
              <a:rPr sz="1600" spc="-15" dirty="0">
                <a:latin typeface="Calibri"/>
                <a:cs typeface="Calibri"/>
              </a:rPr>
              <a:t>efecto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variación del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beneficio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(DB)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año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otro.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ayuda</a:t>
            </a:r>
            <a:r>
              <a:rPr sz="1600" spc="-5" dirty="0">
                <a:latin typeface="Calibri"/>
                <a:cs typeface="Calibri"/>
              </a:rPr>
              <a:t> a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determinar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cuáles</a:t>
            </a:r>
            <a:r>
              <a:rPr sz="1600" spc="-15" dirty="0">
                <a:latin typeface="Calibri"/>
                <a:cs typeface="Calibri"/>
              </a:rPr>
              <a:t> fueron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claves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ocasionado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variación 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beneficio.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buFont typeface="Arial MT"/>
              <a:buChar char="•"/>
              <a:tabLst>
                <a:tab pos="222885" algn="l"/>
                <a:tab pos="223520" algn="l"/>
              </a:tabLst>
            </a:pPr>
            <a:r>
              <a:rPr sz="1600" spc="-10" dirty="0">
                <a:latin typeface="Calibri"/>
                <a:cs typeface="Calibri"/>
              </a:rPr>
              <a:t>Resulta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interesante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expresar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paso 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PG,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</a:t>
            </a:r>
            <a:r>
              <a:rPr sz="1600" spc="-10" dirty="0">
                <a:latin typeface="Calibri"/>
                <a:cs typeface="Calibri"/>
              </a:rPr>
              <a:t> cuadro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-5" dirty="0">
                <a:latin typeface="Calibri"/>
                <a:cs typeface="Calibri"/>
              </a:rPr>
              <a:t> indique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fuerza</a:t>
            </a:r>
            <a:r>
              <a:rPr sz="1600" b="1" spc="3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tenido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cada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decisión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estratégica</a:t>
            </a:r>
            <a:r>
              <a:rPr sz="1600" spc="-5" dirty="0">
                <a:latin typeface="Calibri"/>
                <a:cs typeface="Calibri"/>
              </a:rPr>
              <a:t> que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he </a:t>
            </a:r>
            <a:r>
              <a:rPr sz="1600" spc="-10" dirty="0">
                <a:latin typeface="Calibri"/>
                <a:cs typeface="Calibri"/>
              </a:rPr>
              <a:t>tomado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utilidad.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buFont typeface="Arial MT"/>
              <a:buChar char="•"/>
              <a:tabLst>
                <a:tab pos="222885" algn="l"/>
                <a:tab pos="223520" algn="l"/>
              </a:tabLst>
            </a:pPr>
            <a:r>
              <a:rPr sz="1600" spc="-5" dirty="0">
                <a:latin typeface="Calibri"/>
                <a:cs typeface="Calibri"/>
              </a:rPr>
              <a:t>Me </a:t>
            </a:r>
            <a:r>
              <a:rPr sz="1600" spc="-10" dirty="0">
                <a:latin typeface="Calibri"/>
                <a:cs typeface="Calibri"/>
              </a:rPr>
              <a:t>permite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aterrizar</a:t>
            </a:r>
            <a:r>
              <a:rPr sz="16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estrategia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empresa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relación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impacto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sobre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utilidad.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12700" marR="732155">
              <a:lnSpc>
                <a:spcPct val="100000"/>
              </a:lnSpc>
              <a:buFont typeface="Arial MT"/>
              <a:buChar char="•"/>
              <a:tabLst>
                <a:tab pos="222885" algn="l"/>
                <a:tab pos="223520" algn="l"/>
              </a:tabLst>
            </a:pPr>
            <a:r>
              <a:rPr sz="1600" spc="-15" dirty="0">
                <a:latin typeface="Calibri"/>
                <a:cs typeface="Calibri"/>
              </a:rPr>
              <a:t>Esta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herramienta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muestra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impacto</a:t>
            </a:r>
            <a:r>
              <a:rPr sz="1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financiero.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única</a:t>
            </a:r>
            <a:r>
              <a:rPr sz="1600" spc="-15" dirty="0">
                <a:latin typeface="Calibri"/>
                <a:cs typeface="Calibri"/>
              </a:rPr>
              <a:t> herramienta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para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tomar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decisiones.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774014"/>
            <a:ext cx="3575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DESCRIPCIÓN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DEL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ANÁLISIS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IMPACTO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29390" y="192405"/>
            <a:ext cx="168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es-PE" sz="11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333" y="1966086"/>
            <a:ext cx="81445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75895" algn="l"/>
              </a:tabLst>
            </a:pPr>
            <a:r>
              <a:rPr lang="es-PE" sz="1600" dirty="0">
                <a:latin typeface="Calibri"/>
                <a:cs typeface="Calibri"/>
              </a:rPr>
              <a:t>Puedes hacer la descarga del </a:t>
            </a:r>
            <a:r>
              <a:rPr lang="es-PE" sz="1600" dirty="0" err="1">
                <a:latin typeface="Calibri"/>
                <a:cs typeface="Calibri"/>
              </a:rPr>
              <a:t>MiniPlan</a:t>
            </a:r>
            <a:r>
              <a:rPr lang="es-PE" sz="1600" dirty="0">
                <a:latin typeface="Calibri"/>
                <a:cs typeface="Calibri"/>
              </a:rPr>
              <a:t> de Negocios desde el siguiente link: </a:t>
            </a:r>
            <a:r>
              <a:rPr lang="es-PE" sz="1600" dirty="0">
                <a:latin typeface="Calibri"/>
                <a:cs typeface="Calibri"/>
                <a:hlinkClick r:id="rId2"/>
              </a:rPr>
              <a:t>Plan de Negocios ENTEL</a:t>
            </a:r>
            <a:r>
              <a:rPr lang="es-PE" sz="1600" dirty="0"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774014"/>
            <a:ext cx="3575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sz="1600" spc="-10" dirty="0">
                <a:latin typeface="Trebuchet MS"/>
                <a:cs typeface="Trebuchet MS"/>
              </a:rPr>
              <a:t>MINI PLAN DE NEGOCIO 2024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361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7186" y="932815"/>
            <a:ext cx="8172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tino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159" y="4037457"/>
            <a:ext cx="97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Itine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ari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6491" y="1284732"/>
            <a:ext cx="3454908" cy="26517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6491" y="4282440"/>
            <a:ext cx="3572256" cy="2170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123" y="1364996"/>
            <a:ext cx="1264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Presupuesto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6" y="2133600"/>
            <a:ext cx="4802123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60" y="1364996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qui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aj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534" y="4073144"/>
            <a:ext cx="67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Plan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9411" y="1629155"/>
            <a:ext cx="2232660" cy="2142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2564" y="4236720"/>
            <a:ext cx="2159508" cy="21595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5195" y="1447292"/>
            <a:ext cx="2499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D5686"/>
                </a:solidFill>
                <a:latin typeface="Calibri"/>
                <a:cs typeface="Calibri"/>
              </a:rPr>
              <a:t>Emprendimiento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1074" y="2616784"/>
            <a:ext cx="3590925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solidFill>
                  <a:srgbClr val="585858"/>
                </a:solidFill>
                <a:latin typeface="Roboto"/>
                <a:cs typeface="Roboto"/>
              </a:rPr>
              <a:t>Seí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empíendedoí</a:t>
            </a:r>
            <a:r>
              <a:rPr sz="1400" spc="-4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es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b="1" spc="30" dirty="0">
                <a:solidFill>
                  <a:srgbClr val="C00000"/>
                </a:solidFill>
                <a:latin typeface="Roboto"/>
                <a:cs typeface="Roboto"/>
              </a:rPr>
              <a:t>descubíií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5" dirty="0">
                <a:solidFill>
                  <a:srgbClr val="C00000"/>
                </a:solidFill>
                <a:latin typeface="Roboto"/>
                <a:cs typeface="Roboto"/>
              </a:rPr>
              <a:t>opoítunidades</a:t>
            </a: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,</a:t>
            </a:r>
            <a:r>
              <a:rPr sz="1400" spc="-5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donde</a:t>
            </a:r>
            <a:r>
              <a:rPr sz="1400" spc="-2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con</a:t>
            </a:r>
            <a:endParaRPr sz="1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tabLst>
                <a:tab pos="2705735" algn="l"/>
                <a:tab pos="3577590" algn="l"/>
              </a:tabLst>
            </a:pP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fíecuencia</a:t>
            </a:r>
            <a:r>
              <a:rPr sz="1400" spc="-3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otíos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Roboto"/>
                <a:cs typeface="Roboto"/>
              </a:rPr>
              <a:t>no</a:t>
            </a: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Roboto"/>
                <a:cs typeface="Roboto"/>
              </a:rPr>
              <a:t>ven</a:t>
            </a:r>
            <a:r>
              <a:rPr sz="1400" spc="-2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nada,</a:t>
            </a:r>
            <a:r>
              <a:rPr sz="1400" spc="-2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40" dirty="0">
                <a:solidFill>
                  <a:srgbClr val="585858"/>
                </a:solidFill>
                <a:latin typeface="Roboto"/>
                <a:cs typeface="Roboto"/>
              </a:rPr>
              <a:t>y 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	</a:t>
            </a:r>
            <a:r>
              <a:rPr sz="1400" u="heavy" dirty="0">
                <a:solidFill>
                  <a:srgbClr val="585858"/>
                </a:solidFill>
                <a:uFill>
                  <a:solidFill>
                    <a:srgbClr val="F35000"/>
                  </a:solidFill>
                </a:uFill>
                <a:latin typeface="Roboto"/>
                <a:cs typeface="Roboto"/>
              </a:rPr>
              <a:t> 	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          </a:t>
            </a:r>
            <a:r>
              <a:rPr sz="1400" spc="29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lanzaíse</a:t>
            </a:r>
            <a:r>
              <a:rPr sz="1400" spc="-2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a </a:t>
            </a:r>
            <a:r>
              <a:rPr sz="1400" spc="20" dirty="0">
                <a:solidFill>
                  <a:srgbClr val="585858"/>
                </a:solidFill>
                <a:latin typeface="Roboto"/>
                <a:cs typeface="Roboto"/>
              </a:rPr>
              <a:t>tíansfoímaílas</a:t>
            </a:r>
            <a:r>
              <a:rPr sz="1400" spc="-4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en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585858"/>
                </a:solidFill>
                <a:latin typeface="Roboto"/>
                <a:cs typeface="Roboto"/>
              </a:rPr>
              <a:t>empíesas.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48428" y="2348483"/>
            <a:ext cx="1039494" cy="1844039"/>
            <a:chOff x="4948428" y="2348483"/>
            <a:chExt cx="1039494" cy="1844039"/>
          </a:xfrm>
        </p:grpSpPr>
        <p:sp>
          <p:nvSpPr>
            <p:cNvPr id="8" name="object 8"/>
            <p:cNvSpPr/>
            <p:nvPr/>
          </p:nvSpPr>
          <p:spPr>
            <a:xfrm>
              <a:off x="4948428" y="2348483"/>
              <a:ext cx="1039494" cy="1844039"/>
            </a:xfrm>
            <a:custGeom>
              <a:avLst/>
              <a:gdLst/>
              <a:ahLst/>
              <a:cxnLst/>
              <a:rect l="l" t="t" r="r" b="b"/>
              <a:pathLst>
                <a:path w="1039495" h="1844039">
                  <a:moveTo>
                    <a:pt x="1039368" y="0"/>
                  </a:moveTo>
                  <a:lnTo>
                    <a:pt x="621245" y="741832"/>
                  </a:lnTo>
                  <a:lnTo>
                    <a:pt x="609384" y="724001"/>
                  </a:lnTo>
                  <a:lnTo>
                    <a:pt x="580656" y="690930"/>
                  </a:lnTo>
                  <a:lnTo>
                    <a:pt x="547890" y="661797"/>
                  </a:lnTo>
                  <a:lnTo>
                    <a:pt x="511479" y="637006"/>
                  </a:lnTo>
                  <a:lnTo>
                    <a:pt x="471766" y="616991"/>
                  </a:lnTo>
                  <a:lnTo>
                    <a:pt x="429120" y="602157"/>
                  </a:lnTo>
                  <a:lnTo>
                    <a:pt x="383933" y="592963"/>
                  </a:lnTo>
                  <a:lnTo>
                    <a:pt x="336550" y="589788"/>
                  </a:lnTo>
                  <a:lnTo>
                    <a:pt x="290677" y="592963"/>
                  </a:lnTo>
                  <a:lnTo>
                    <a:pt x="246748" y="602157"/>
                  </a:lnTo>
                  <a:lnTo>
                    <a:pt x="205143" y="616991"/>
                  </a:lnTo>
                  <a:lnTo>
                    <a:pt x="166255" y="637006"/>
                  </a:lnTo>
                  <a:lnTo>
                    <a:pt x="130479" y="661797"/>
                  </a:lnTo>
                  <a:lnTo>
                    <a:pt x="98209" y="690930"/>
                  </a:lnTo>
                  <a:lnTo>
                    <a:pt x="69824" y="724001"/>
                  </a:lnTo>
                  <a:lnTo>
                    <a:pt x="45732" y="760552"/>
                  </a:lnTo>
                  <a:lnTo>
                    <a:pt x="26314" y="800201"/>
                  </a:lnTo>
                  <a:lnTo>
                    <a:pt x="11950" y="842479"/>
                  </a:lnTo>
                  <a:lnTo>
                    <a:pt x="3048" y="887006"/>
                  </a:lnTo>
                  <a:lnTo>
                    <a:pt x="0" y="933323"/>
                  </a:lnTo>
                  <a:lnTo>
                    <a:pt x="3048" y="979360"/>
                  </a:lnTo>
                  <a:lnTo>
                    <a:pt x="11950" y="1023632"/>
                  </a:lnTo>
                  <a:lnTo>
                    <a:pt x="26314" y="1065733"/>
                  </a:lnTo>
                  <a:lnTo>
                    <a:pt x="45732" y="1105204"/>
                  </a:lnTo>
                  <a:lnTo>
                    <a:pt x="69824" y="1141641"/>
                  </a:lnTo>
                  <a:lnTo>
                    <a:pt x="98209" y="1174610"/>
                  </a:lnTo>
                  <a:lnTo>
                    <a:pt x="130479" y="1203680"/>
                  </a:lnTo>
                  <a:lnTo>
                    <a:pt x="166255" y="1228432"/>
                  </a:lnTo>
                  <a:lnTo>
                    <a:pt x="205143" y="1248422"/>
                  </a:lnTo>
                  <a:lnTo>
                    <a:pt x="246748" y="1263230"/>
                  </a:lnTo>
                  <a:lnTo>
                    <a:pt x="290677" y="1272438"/>
                  </a:lnTo>
                  <a:lnTo>
                    <a:pt x="320992" y="1274521"/>
                  </a:lnTo>
                  <a:lnTo>
                    <a:pt x="0" y="1844040"/>
                  </a:lnTo>
                  <a:lnTo>
                    <a:pt x="745109" y="1391412"/>
                  </a:lnTo>
                  <a:lnTo>
                    <a:pt x="1039368" y="854837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F3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9177" y="3137407"/>
              <a:ext cx="377063" cy="28663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070090" y="3049651"/>
            <a:ext cx="8978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4555" algn="l"/>
              </a:tabLst>
            </a:pPr>
            <a:r>
              <a:rPr sz="1400" u="heavy" dirty="0">
                <a:solidFill>
                  <a:srgbClr val="585858"/>
                </a:solidFill>
                <a:uFill>
                  <a:solidFill>
                    <a:srgbClr val="ABCA42"/>
                  </a:solidFill>
                </a:uFill>
                <a:latin typeface="Roboto"/>
                <a:cs typeface="Roboto"/>
              </a:rPr>
              <a:t> 	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36026" y="2836291"/>
            <a:ext cx="282194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El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empíendedoí </a:t>
            </a:r>
            <a:r>
              <a:rPr sz="1400" dirty="0">
                <a:solidFill>
                  <a:srgbClr val="1F487C"/>
                </a:solidFill>
                <a:latin typeface="Roboto"/>
                <a:cs typeface="Roboto"/>
              </a:rPr>
              <a:t>debe </a:t>
            </a:r>
            <a:r>
              <a:rPr sz="1400" spc="10" dirty="0">
                <a:solidFill>
                  <a:srgbClr val="1F487C"/>
                </a:solidFill>
                <a:latin typeface="Roboto"/>
                <a:cs typeface="Roboto"/>
              </a:rPr>
              <a:t>buscaí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lo 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que </a:t>
            </a:r>
            <a:r>
              <a:rPr sz="1400" spc="-33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hace</a:t>
            </a:r>
            <a:r>
              <a:rPr sz="1400" spc="-1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falta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Roboto"/>
                <a:cs typeface="Roboto"/>
              </a:rPr>
              <a:t>paía</a:t>
            </a:r>
            <a:r>
              <a:rPr sz="1400" spc="-3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Roboto"/>
                <a:cs typeface="Roboto"/>
              </a:rPr>
              <a:t>poneí</a:t>
            </a:r>
            <a:r>
              <a:rPr sz="1400" spc="-3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en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maícha</a:t>
            </a:r>
            <a:r>
              <a:rPr sz="1400" spc="-3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Roboto"/>
                <a:cs typeface="Roboto"/>
              </a:rPr>
              <a:t>su </a:t>
            </a:r>
            <a:r>
              <a:rPr sz="1400" spc="-33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empíesa </a:t>
            </a:r>
            <a:r>
              <a:rPr sz="1400" spc="10" dirty="0">
                <a:solidFill>
                  <a:srgbClr val="585858"/>
                </a:solidFill>
                <a:latin typeface="Roboto"/>
                <a:cs typeface="Roboto"/>
              </a:rPr>
              <a:t>(dineío,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colaboíadoíes, </a:t>
            </a:r>
            <a:r>
              <a:rPr sz="1400" spc="2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Roboto"/>
                <a:cs typeface="Roboto"/>
              </a:rPr>
              <a:t>íecuísos</a:t>
            </a:r>
            <a:r>
              <a:rPr sz="1400" spc="-2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píoductivos,</a:t>
            </a:r>
            <a:r>
              <a:rPr sz="1400" spc="-1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etc.)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94147" y="2348483"/>
            <a:ext cx="2143125" cy="2709545"/>
            <a:chOff x="4994147" y="2348483"/>
            <a:chExt cx="2143125" cy="2709545"/>
          </a:xfrm>
        </p:grpSpPr>
        <p:sp>
          <p:nvSpPr>
            <p:cNvPr id="13" name="object 13"/>
            <p:cNvSpPr/>
            <p:nvPr/>
          </p:nvSpPr>
          <p:spPr>
            <a:xfrm>
              <a:off x="6096000" y="2348483"/>
              <a:ext cx="1041400" cy="1844039"/>
            </a:xfrm>
            <a:custGeom>
              <a:avLst/>
              <a:gdLst/>
              <a:ahLst/>
              <a:cxnLst/>
              <a:rect l="l" t="t" r="r" b="b"/>
              <a:pathLst>
                <a:path w="1041400" h="1844039">
                  <a:moveTo>
                    <a:pt x="1040892" y="1844040"/>
                  </a:moveTo>
                  <a:lnTo>
                    <a:pt x="715670" y="1267891"/>
                  </a:lnTo>
                  <a:lnTo>
                    <a:pt x="738492" y="1263230"/>
                  </a:lnTo>
                  <a:lnTo>
                    <a:pt x="781138" y="1248422"/>
                  </a:lnTo>
                  <a:lnTo>
                    <a:pt x="820851" y="1228432"/>
                  </a:lnTo>
                  <a:lnTo>
                    <a:pt x="857262" y="1203680"/>
                  </a:lnTo>
                  <a:lnTo>
                    <a:pt x="890028" y="1174610"/>
                  </a:lnTo>
                  <a:lnTo>
                    <a:pt x="918756" y="1141641"/>
                  </a:lnTo>
                  <a:lnTo>
                    <a:pt x="943089" y="1105204"/>
                  </a:lnTo>
                  <a:lnTo>
                    <a:pt x="962647" y="1065733"/>
                  </a:lnTo>
                  <a:lnTo>
                    <a:pt x="977087" y="1023632"/>
                  </a:lnTo>
                  <a:lnTo>
                    <a:pt x="986015" y="979360"/>
                  </a:lnTo>
                  <a:lnTo>
                    <a:pt x="989076" y="933323"/>
                  </a:lnTo>
                  <a:lnTo>
                    <a:pt x="986015" y="887006"/>
                  </a:lnTo>
                  <a:lnTo>
                    <a:pt x="977087" y="842479"/>
                  </a:lnTo>
                  <a:lnTo>
                    <a:pt x="962647" y="800201"/>
                  </a:lnTo>
                  <a:lnTo>
                    <a:pt x="943089" y="760552"/>
                  </a:lnTo>
                  <a:lnTo>
                    <a:pt x="918756" y="724001"/>
                  </a:lnTo>
                  <a:lnTo>
                    <a:pt x="890028" y="690930"/>
                  </a:lnTo>
                  <a:lnTo>
                    <a:pt x="857262" y="661797"/>
                  </a:lnTo>
                  <a:lnTo>
                    <a:pt x="820851" y="637006"/>
                  </a:lnTo>
                  <a:lnTo>
                    <a:pt x="781138" y="616991"/>
                  </a:lnTo>
                  <a:lnTo>
                    <a:pt x="738492" y="602157"/>
                  </a:lnTo>
                  <a:lnTo>
                    <a:pt x="693305" y="592963"/>
                  </a:lnTo>
                  <a:lnTo>
                    <a:pt x="645922" y="589788"/>
                  </a:lnTo>
                  <a:lnTo>
                    <a:pt x="600049" y="592963"/>
                  </a:lnTo>
                  <a:lnTo>
                    <a:pt x="556120" y="602157"/>
                  </a:lnTo>
                  <a:lnTo>
                    <a:pt x="514515" y="616991"/>
                  </a:lnTo>
                  <a:lnTo>
                    <a:pt x="475627" y="637006"/>
                  </a:lnTo>
                  <a:lnTo>
                    <a:pt x="439851" y="661797"/>
                  </a:lnTo>
                  <a:lnTo>
                    <a:pt x="407581" y="690930"/>
                  </a:lnTo>
                  <a:lnTo>
                    <a:pt x="396976" y="703287"/>
                  </a:lnTo>
                  <a:lnTo>
                    <a:pt x="0" y="0"/>
                  </a:lnTo>
                  <a:lnTo>
                    <a:pt x="0" y="854837"/>
                  </a:lnTo>
                  <a:lnTo>
                    <a:pt x="293497" y="1391412"/>
                  </a:lnTo>
                  <a:lnTo>
                    <a:pt x="1040892" y="1844040"/>
                  </a:lnTo>
                  <a:close/>
                </a:path>
              </a:pathLst>
            </a:custGeom>
            <a:solidFill>
              <a:srgbClr val="ABC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97396" y="3116579"/>
              <a:ext cx="289560" cy="329565"/>
            </a:xfrm>
            <a:custGeom>
              <a:avLst/>
              <a:gdLst/>
              <a:ahLst/>
              <a:cxnLst/>
              <a:rect l="l" t="t" r="r" b="b"/>
              <a:pathLst>
                <a:path w="289559" h="329564">
                  <a:moveTo>
                    <a:pt x="57899" y="159766"/>
                  </a:moveTo>
                  <a:lnTo>
                    <a:pt x="53594" y="155448"/>
                  </a:lnTo>
                  <a:lnTo>
                    <a:pt x="9652" y="155448"/>
                  </a:lnTo>
                  <a:lnTo>
                    <a:pt x="4318" y="155448"/>
                  </a:lnTo>
                  <a:lnTo>
                    <a:pt x="0" y="159766"/>
                  </a:lnTo>
                  <a:lnTo>
                    <a:pt x="0" y="324866"/>
                  </a:lnTo>
                  <a:lnTo>
                    <a:pt x="4318" y="329184"/>
                  </a:lnTo>
                  <a:lnTo>
                    <a:pt x="53594" y="329184"/>
                  </a:lnTo>
                  <a:lnTo>
                    <a:pt x="57899" y="324866"/>
                  </a:lnTo>
                  <a:lnTo>
                    <a:pt x="57899" y="159766"/>
                  </a:lnTo>
                  <a:close/>
                </a:path>
                <a:path w="289559" h="329564">
                  <a:moveTo>
                    <a:pt x="115824" y="62357"/>
                  </a:moveTo>
                  <a:lnTo>
                    <a:pt x="111506" y="57912"/>
                  </a:lnTo>
                  <a:lnTo>
                    <a:pt x="87249" y="57912"/>
                  </a:lnTo>
                  <a:lnTo>
                    <a:pt x="82042" y="57912"/>
                  </a:lnTo>
                  <a:lnTo>
                    <a:pt x="77724" y="62357"/>
                  </a:lnTo>
                  <a:lnTo>
                    <a:pt x="77724" y="73279"/>
                  </a:lnTo>
                  <a:lnTo>
                    <a:pt x="82042" y="77724"/>
                  </a:lnTo>
                  <a:lnTo>
                    <a:pt x="111506" y="77724"/>
                  </a:lnTo>
                  <a:lnTo>
                    <a:pt x="115824" y="73279"/>
                  </a:lnTo>
                  <a:lnTo>
                    <a:pt x="115824" y="62357"/>
                  </a:lnTo>
                  <a:close/>
                </a:path>
                <a:path w="289559" h="329564">
                  <a:moveTo>
                    <a:pt x="146304" y="30226"/>
                  </a:moveTo>
                  <a:lnTo>
                    <a:pt x="132461" y="2032"/>
                  </a:lnTo>
                  <a:lnTo>
                    <a:pt x="129032" y="0"/>
                  </a:lnTo>
                  <a:lnTo>
                    <a:pt x="125476" y="0"/>
                  </a:lnTo>
                  <a:lnTo>
                    <a:pt x="123952" y="0"/>
                  </a:lnTo>
                  <a:lnTo>
                    <a:pt x="122555" y="381"/>
                  </a:lnTo>
                  <a:lnTo>
                    <a:pt x="121158" y="1016"/>
                  </a:lnTo>
                  <a:lnTo>
                    <a:pt x="116332" y="3429"/>
                  </a:lnTo>
                  <a:lnTo>
                    <a:pt x="114300" y="9398"/>
                  </a:lnTo>
                  <a:lnTo>
                    <a:pt x="128143" y="37592"/>
                  </a:lnTo>
                  <a:lnTo>
                    <a:pt x="131572" y="39624"/>
                  </a:lnTo>
                  <a:lnTo>
                    <a:pt x="136652" y="39624"/>
                  </a:lnTo>
                  <a:lnTo>
                    <a:pt x="138176" y="39243"/>
                  </a:lnTo>
                  <a:lnTo>
                    <a:pt x="139573" y="38608"/>
                  </a:lnTo>
                  <a:lnTo>
                    <a:pt x="144399" y="36068"/>
                  </a:lnTo>
                  <a:lnTo>
                    <a:pt x="146304" y="30226"/>
                  </a:lnTo>
                  <a:close/>
                </a:path>
                <a:path w="289559" h="329564">
                  <a:moveTo>
                    <a:pt x="213360" y="9398"/>
                  </a:moveTo>
                  <a:lnTo>
                    <a:pt x="211328" y="3429"/>
                  </a:lnTo>
                  <a:lnTo>
                    <a:pt x="205232" y="381"/>
                  </a:lnTo>
                  <a:lnTo>
                    <a:pt x="203708" y="0"/>
                  </a:lnTo>
                  <a:lnTo>
                    <a:pt x="202184" y="0"/>
                  </a:lnTo>
                  <a:lnTo>
                    <a:pt x="198628" y="0"/>
                  </a:lnTo>
                  <a:lnTo>
                    <a:pt x="195199" y="2032"/>
                  </a:lnTo>
                  <a:lnTo>
                    <a:pt x="181356" y="30099"/>
                  </a:lnTo>
                  <a:lnTo>
                    <a:pt x="183388" y="36068"/>
                  </a:lnTo>
                  <a:lnTo>
                    <a:pt x="188087" y="38608"/>
                  </a:lnTo>
                  <a:lnTo>
                    <a:pt x="189484" y="39243"/>
                  </a:lnTo>
                  <a:lnTo>
                    <a:pt x="191008" y="39624"/>
                  </a:lnTo>
                  <a:lnTo>
                    <a:pt x="196088" y="39624"/>
                  </a:lnTo>
                  <a:lnTo>
                    <a:pt x="199517" y="37592"/>
                  </a:lnTo>
                  <a:lnTo>
                    <a:pt x="213360" y="9398"/>
                  </a:lnTo>
                  <a:close/>
                </a:path>
                <a:path w="289559" h="329564">
                  <a:moveTo>
                    <a:pt x="249936" y="62357"/>
                  </a:moveTo>
                  <a:lnTo>
                    <a:pt x="245618" y="57912"/>
                  </a:lnTo>
                  <a:lnTo>
                    <a:pt x="221361" y="57912"/>
                  </a:lnTo>
                  <a:lnTo>
                    <a:pt x="216154" y="57912"/>
                  </a:lnTo>
                  <a:lnTo>
                    <a:pt x="211836" y="62357"/>
                  </a:lnTo>
                  <a:lnTo>
                    <a:pt x="211836" y="73279"/>
                  </a:lnTo>
                  <a:lnTo>
                    <a:pt x="216154" y="77724"/>
                  </a:lnTo>
                  <a:lnTo>
                    <a:pt x="245618" y="77724"/>
                  </a:lnTo>
                  <a:lnTo>
                    <a:pt x="249936" y="73279"/>
                  </a:lnTo>
                  <a:lnTo>
                    <a:pt x="249936" y="62357"/>
                  </a:lnTo>
                  <a:close/>
                </a:path>
                <a:path w="289559" h="329564">
                  <a:moveTo>
                    <a:pt x="289433" y="189484"/>
                  </a:moveTo>
                  <a:lnTo>
                    <a:pt x="257937" y="155829"/>
                  </a:lnTo>
                  <a:lnTo>
                    <a:pt x="183261" y="155829"/>
                  </a:lnTo>
                  <a:lnTo>
                    <a:pt x="187439" y="143903"/>
                  </a:lnTo>
                  <a:lnTo>
                    <a:pt x="190449" y="127939"/>
                  </a:lnTo>
                  <a:lnTo>
                    <a:pt x="192239" y="111671"/>
                  </a:lnTo>
                  <a:lnTo>
                    <a:pt x="192786" y="98806"/>
                  </a:lnTo>
                  <a:lnTo>
                    <a:pt x="189471" y="83439"/>
                  </a:lnTo>
                  <a:lnTo>
                    <a:pt x="180822" y="70929"/>
                  </a:lnTo>
                  <a:lnTo>
                    <a:pt x="168148" y="62522"/>
                  </a:lnTo>
                  <a:lnTo>
                    <a:pt x="152781" y="59436"/>
                  </a:lnTo>
                  <a:lnTo>
                    <a:pt x="144907" y="59436"/>
                  </a:lnTo>
                  <a:lnTo>
                    <a:pt x="139573" y="59436"/>
                  </a:lnTo>
                  <a:lnTo>
                    <a:pt x="135255" y="63754"/>
                  </a:lnTo>
                  <a:lnTo>
                    <a:pt x="135255" y="69088"/>
                  </a:lnTo>
                  <a:lnTo>
                    <a:pt x="133642" y="88493"/>
                  </a:lnTo>
                  <a:lnTo>
                    <a:pt x="121107" y="131851"/>
                  </a:lnTo>
                  <a:lnTo>
                    <a:pt x="94513" y="160312"/>
                  </a:lnTo>
                  <a:lnTo>
                    <a:pt x="77724" y="169037"/>
                  </a:lnTo>
                  <a:lnTo>
                    <a:pt x="77724" y="313563"/>
                  </a:lnTo>
                  <a:lnTo>
                    <a:pt x="92887" y="318693"/>
                  </a:lnTo>
                  <a:lnTo>
                    <a:pt x="110655" y="323761"/>
                  </a:lnTo>
                  <a:lnTo>
                    <a:pt x="131737" y="327647"/>
                  </a:lnTo>
                  <a:lnTo>
                    <a:pt x="156845" y="329184"/>
                  </a:lnTo>
                  <a:lnTo>
                    <a:pt x="219583" y="329184"/>
                  </a:lnTo>
                  <a:lnTo>
                    <a:pt x="233870" y="325856"/>
                  </a:lnTo>
                  <a:lnTo>
                    <a:pt x="244640" y="316992"/>
                  </a:lnTo>
                  <a:lnTo>
                    <a:pt x="250063" y="304330"/>
                  </a:lnTo>
                  <a:lnTo>
                    <a:pt x="248285" y="289560"/>
                  </a:lnTo>
                  <a:lnTo>
                    <a:pt x="259181" y="283933"/>
                  </a:lnTo>
                  <a:lnTo>
                    <a:pt x="266484" y="274662"/>
                  </a:lnTo>
                  <a:lnTo>
                    <a:pt x="269481" y="263220"/>
                  </a:lnTo>
                  <a:lnTo>
                    <a:pt x="267462" y="251079"/>
                  </a:lnTo>
                  <a:lnTo>
                    <a:pt x="280314" y="243560"/>
                  </a:lnTo>
                  <a:lnTo>
                    <a:pt x="287489" y="231381"/>
                  </a:lnTo>
                  <a:lnTo>
                    <a:pt x="288137" y="217271"/>
                  </a:lnTo>
                  <a:lnTo>
                    <a:pt x="281432" y="203962"/>
                  </a:lnTo>
                  <a:lnTo>
                    <a:pt x="286893" y="197739"/>
                  </a:lnTo>
                  <a:lnTo>
                    <a:pt x="289433" y="189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4148" y="3852671"/>
              <a:ext cx="2100580" cy="838200"/>
            </a:xfrm>
            <a:custGeom>
              <a:avLst/>
              <a:gdLst/>
              <a:ahLst/>
              <a:cxnLst/>
              <a:rect l="l" t="t" r="r" b="b"/>
              <a:pathLst>
                <a:path w="2100579" h="838200">
                  <a:moveTo>
                    <a:pt x="2100072" y="443484"/>
                  </a:moveTo>
                  <a:lnTo>
                    <a:pt x="1405636" y="0"/>
                  </a:lnTo>
                  <a:lnTo>
                    <a:pt x="719074" y="0"/>
                  </a:lnTo>
                  <a:lnTo>
                    <a:pt x="0" y="443484"/>
                  </a:lnTo>
                  <a:lnTo>
                    <a:pt x="729691" y="443484"/>
                  </a:lnTo>
                  <a:lnTo>
                    <a:pt x="728472" y="449618"/>
                  </a:lnTo>
                  <a:lnTo>
                    <a:pt x="725424" y="495935"/>
                  </a:lnTo>
                  <a:lnTo>
                    <a:pt x="728472" y="541972"/>
                  </a:lnTo>
                  <a:lnTo>
                    <a:pt x="737374" y="586244"/>
                  </a:lnTo>
                  <a:lnTo>
                    <a:pt x="751738" y="628345"/>
                  </a:lnTo>
                  <a:lnTo>
                    <a:pt x="771156" y="667816"/>
                  </a:lnTo>
                  <a:lnTo>
                    <a:pt x="795248" y="704253"/>
                  </a:lnTo>
                  <a:lnTo>
                    <a:pt x="823633" y="737222"/>
                  </a:lnTo>
                  <a:lnTo>
                    <a:pt x="855903" y="766292"/>
                  </a:lnTo>
                  <a:lnTo>
                    <a:pt x="891679" y="791044"/>
                  </a:lnTo>
                  <a:lnTo>
                    <a:pt x="930567" y="811034"/>
                  </a:lnTo>
                  <a:lnTo>
                    <a:pt x="972172" y="825842"/>
                  </a:lnTo>
                  <a:lnTo>
                    <a:pt x="1016101" y="835050"/>
                  </a:lnTo>
                  <a:lnTo>
                    <a:pt x="1061974" y="838200"/>
                  </a:lnTo>
                  <a:lnTo>
                    <a:pt x="1109357" y="835050"/>
                  </a:lnTo>
                  <a:lnTo>
                    <a:pt x="1154544" y="825842"/>
                  </a:lnTo>
                  <a:lnTo>
                    <a:pt x="1197190" y="811034"/>
                  </a:lnTo>
                  <a:lnTo>
                    <a:pt x="1236903" y="791044"/>
                  </a:lnTo>
                  <a:lnTo>
                    <a:pt x="1273314" y="766292"/>
                  </a:lnTo>
                  <a:lnTo>
                    <a:pt x="1306080" y="737222"/>
                  </a:lnTo>
                  <a:lnTo>
                    <a:pt x="1334808" y="704253"/>
                  </a:lnTo>
                  <a:lnTo>
                    <a:pt x="1359141" y="667816"/>
                  </a:lnTo>
                  <a:lnTo>
                    <a:pt x="1378699" y="628345"/>
                  </a:lnTo>
                  <a:lnTo>
                    <a:pt x="1393139" y="586244"/>
                  </a:lnTo>
                  <a:lnTo>
                    <a:pt x="1402067" y="541972"/>
                  </a:lnTo>
                  <a:lnTo>
                    <a:pt x="1405128" y="495935"/>
                  </a:lnTo>
                  <a:lnTo>
                    <a:pt x="1402067" y="449618"/>
                  </a:lnTo>
                  <a:lnTo>
                    <a:pt x="1400835" y="443484"/>
                  </a:lnTo>
                  <a:lnTo>
                    <a:pt x="2100072" y="443484"/>
                  </a:lnTo>
                  <a:close/>
                </a:path>
              </a:pathLst>
            </a:custGeom>
            <a:solidFill>
              <a:srgbClr val="FDA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4371" y="4183379"/>
              <a:ext cx="199643" cy="1356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94832" y="4241291"/>
              <a:ext cx="329565" cy="271780"/>
            </a:xfrm>
            <a:custGeom>
              <a:avLst/>
              <a:gdLst/>
              <a:ahLst/>
              <a:cxnLst/>
              <a:rect l="l" t="t" r="r" b="b"/>
              <a:pathLst>
                <a:path w="329564" h="271779">
                  <a:moveTo>
                    <a:pt x="97536" y="208026"/>
                  </a:moveTo>
                  <a:lnTo>
                    <a:pt x="89750" y="195630"/>
                  </a:lnTo>
                  <a:lnTo>
                    <a:pt x="83820" y="182359"/>
                  </a:lnTo>
                  <a:lnTo>
                    <a:pt x="79781" y="168402"/>
                  </a:lnTo>
                  <a:lnTo>
                    <a:pt x="77724" y="153924"/>
                  </a:lnTo>
                  <a:lnTo>
                    <a:pt x="74549" y="155194"/>
                  </a:lnTo>
                  <a:lnTo>
                    <a:pt x="71120" y="155829"/>
                  </a:lnTo>
                  <a:lnTo>
                    <a:pt x="28702" y="155829"/>
                  </a:lnTo>
                  <a:lnTo>
                    <a:pt x="17513" y="158089"/>
                  </a:lnTo>
                  <a:lnTo>
                    <a:pt x="8394" y="164236"/>
                  </a:lnTo>
                  <a:lnTo>
                    <a:pt x="2247" y="173355"/>
                  </a:lnTo>
                  <a:lnTo>
                    <a:pt x="0" y="184531"/>
                  </a:lnTo>
                  <a:lnTo>
                    <a:pt x="2247" y="195795"/>
                  </a:lnTo>
                  <a:lnTo>
                    <a:pt x="8394" y="204952"/>
                  </a:lnTo>
                  <a:lnTo>
                    <a:pt x="17513" y="211112"/>
                  </a:lnTo>
                  <a:lnTo>
                    <a:pt x="28829" y="213360"/>
                  </a:lnTo>
                  <a:lnTo>
                    <a:pt x="67818" y="213360"/>
                  </a:lnTo>
                  <a:lnTo>
                    <a:pt x="75349" y="213017"/>
                  </a:lnTo>
                  <a:lnTo>
                    <a:pt x="82867" y="211988"/>
                  </a:lnTo>
                  <a:lnTo>
                    <a:pt x="90284" y="210312"/>
                  </a:lnTo>
                  <a:lnTo>
                    <a:pt x="97536" y="208026"/>
                  </a:lnTo>
                  <a:close/>
                </a:path>
                <a:path w="329564" h="271779">
                  <a:moveTo>
                    <a:pt x="329184" y="199898"/>
                  </a:moveTo>
                  <a:lnTo>
                    <a:pt x="245491" y="136906"/>
                  </a:lnTo>
                  <a:lnTo>
                    <a:pt x="243459" y="136271"/>
                  </a:lnTo>
                  <a:lnTo>
                    <a:pt x="236474" y="136271"/>
                  </a:lnTo>
                  <a:lnTo>
                    <a:pt x="231902" y="140208"/>
                  </a:lnTo>
                  <a:lnTo>
                    <a:pt x="231902" y="174879"/>
                  </a:lnTo>
                  <a:lnTo>
                    <a:pt x="183261" y="174879"/>
                  </a:lnTo>
                  <a:lnTo>
                    <a:pt x="171983" y="172605"/>
                  </a:lnTo>
                  <a:lnTo>
                    <a:pt x="162775" y="166408"/>
                  </a:lnTo>
                  <a:lnTo>
                    <a:pt x="156578" y="157200"/>
                  </a:lnTo>
                  <a:lnTo>
                    <a:pt x="154305" y="145923"/>
                  </a:lnTo>
                  <a:lnTo>
                    <a:pt x="154305" y="86868"/>
                  </a:lnTo>
                  <a:lnTo>
                    <a:pt x="147497" y="53098"/>
                  </a:lnTo>
                  <a:lnTo>
                    <a:pt x="128981" y="25488"/>
                  </a:lnTo>
                  <a:lnTo>
                    <a:pt x="101523" y="6845"/>
                  </a:lnTo>
                  <a:lnTo>
                    <a:pt x="67945" y="0"/>
                  </a:lnTo>
                  <a:lnTo>
                    <a:pt x="28829" y="0"/>
                  </a:lnTo>
                  <a:lnTo>
                    <a:pt x="17564" y="2286"/>
                  </a:lnTo>
                  <a:lnTo>
                    <a:pt x="8407" y="8483"/>
                  </a:lnTo>
                  <a:lnTo>
                    <a:pt x="2247" y="17691"/>
                  </a:lnTo>
                  <a:lnTo>
                    <a:pt x="0" y="28956"/>
                  </a:lnTo>
                  <a:lnTo>
                    <a:pt x="2247" y="40233"/>
                  </a:lnTo>
                  <a:lnTo>
                    <a:pt x="8407" y="49441"/>
                  </a:lnTo>
                  <a:lnTo>
                    <a:pt x="17564" y="55638"/>
                  </a:lnTo>
                  <a:lnTo>
                    <a:pt x="28829" y="57912"/>
                  </a:lnTo>
                  <a:lnTo>
                    <a:pt x="67945" y="57912"/>
                  </a:lnTo>
                  <a:lnTo>
                    <a:pt x="79121" y="60198"/>
                  </a:lnTo>
                  <a:lnTo>
                    <a:pt x="88239" y="66395"/>
                  </a:lnTo>
                  <a:lnTo>
                    <a:pt x="94386" y="75603"/>
                  </a:lnTo>
                  <a:lnTo>
                    <a:pt x="96647" y="86868"/>
                  </a:lnTo>
                  <a:lnTo>
                    <a:pt x="96647" y="145923"/>
                  </a:lnTo>
                  <a:lnTo>
                    <a:pt x="103454" y="179679"/>
                  </a:lnTo>
                  <a:lnTo>
                    <a:pt x="122047" y="207251"/>
                  </a:lnTo>
                  <a:lnTo>
                    <a:pt x="149580" y="225844"/>
                  </a:lnTo>
                  <a:lnTo>
                    <a:pt x="183261" y="232664"/>
                  </a:lnTo>
                  <a:lnTo>
                    <a:pt x="231902" y="232664"/>
                  </a:lnTo>
                  <a:lnTo>
                    <a:pt x="231902" y="267335"/>
                  </a:lnTo>
                  <a:lnTo>
                    <a:pt x="236601" y="271272"/>
                  </a:lnTo>
                  <a:lnTo>
                    <a:pt x="243459" y="271272"/>
                  </a:lnTo>
                  <a:lnTo>
                    <a:pt x="245491" y="270637"/>
                  </a:lnTo>
                  <a:lnTo>
                    <a:pt x="329184" y="207645"/>
                  </a:lnTo>
                  <a:lnTo>
                    <a:pt x="329184" y="1998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1897" y="462762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42989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DA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04257" y="5147894"/>
            <a:ext cx="19100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El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empíendedoí 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se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Roboto"/>
                <a:cs typeface="Roboto"/>
              </a:rPr>
              <a:t>las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Roboto"/>
                <a:cs typeface="Roboto"/>
              </a:rPr>
              <a:t>aííegla </a:t>
            </a:r>
            <a:r>
              <a:rPr sz="1400" spc="20" dirty="0">
                <a:solidFill>
                  <a:srgbClr val="585858"/>
                </a:solidFill>
                <a:latin typeface="Roboto"/>
                <a:cs typeface="Roboto"/>
              </a:rPr>
              <a:t>paía </a:t>
            </a:r>
            <a:r>
              <a:rPr sz="1400" b="1" spc="15" dirty="0">
                <a:solidFill>
                  <a:srgbClr val="2774B9"/>
                </a:solidFill>
                <a:latin typeface="Roboto"/>
                <a:cs typeface="Roboto"/>
              </a:rPr>
              <a:t>convenceí </a:t>
            </a:r>
            <a:r>
              <a:rPr sz="1400" b="1" spc="20" dirty="0">
                <a:solidFill>
                  <a:srgbClr val="2774B9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a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Roboto"/>
                <a:cs typeface="Roboto"/>
              </a:rPr>
              <a:t>otíos</a:t>
            </a:r>
            <a:r>
              <a:rPr sz="1400" spc="2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40" dirty="0">
                <a:solidFill>
                  <a:srgbClr val="585858"/>
                </a:solidFill>
                <a:latin typeface="Roboto"/>
                <a:cs typeface="Roboto"/>
              </a:rPr>
              <a:t>y</a:t>
            </a:r>
            <a:r>
              <a:rPr sz="1400" spc="-3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encontíaí</a:t>
            </a:r>
            <a:r>
              <a:rPr sz="1400" spc="2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Roboto"/>
                <a:cs typeface="Roboto"/>
              </a:rPr>
              <a:t>la </a:t>
            </a:r>
            <a:r>
              <a:rPr sz="1400" spc="-33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Roboto"/>
                <a:cs typeface="Roboto"/>
              </a:rPr>
              <a:t>maneía</a:t>
            </a:r>
            <a:r>
              <a:rPr sz="1400" spc="1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de</a:t>
            </a: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que</a:t>
            </a:r>
            <a:r>
              <a:rPr sz="140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Roboto"/>
                <a:cs typeface="Roboto"/>
              </a:rPr>
              <a:t>los </a:t>
            </a:r>
            <a:r>
              <a:rPr sz="1400" spc="-33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Roboto"/>
                <a:cs typeface="Roboto"/>
              </a:rPr>
              <a:t>íecuísos</a:t>
            </a:r>
            <a:r>
              <a:rPr sz="1400" spc="3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Roboto"/>
                <a:cs typeface="Roboto"/>
              </a:rPr>
              <a:t>necesaíios </a:t>
            </a:r>
            <a:r>
              <a:rPr sz="1400" spc="-33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Roboto"/>
                <a:cs typeface="Roboto"/>
              </a:rPr>
              <a:t>entíen</a:t>
            </a:r>
            <a:r>
              <a:rPr sz="1400" spc="-20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en</a:t>
            </a:r>
            <a:r>
              <a:rPr sz="1400" spc="-5" dirty="0">
                <a:solidFill>
                  <a:srgbClr val="58585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Roboto"/>
                <a:cs typeface="Roboto"/>
              </a:rPr>
              <a:t>juego</a:t>
            </a:r>
            <a:r>
              <a:rPr sz="1200" spc="-10" dirty="0">
                <a:solidFill>
                  <a:srgbClr val="585858"/>
                </a:solidFill>
                <a:latin typeface="Roboto"/>
                <a:cs typeface="Roboto"/>
              </a:rPr>
              <a:t>.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796" y="4005071"/>
            <a:ext cx="2596895" cy="190042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4552" y="4108703"/>
            <a:ext cx="1658111" cy="2488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3130" y="3359150"/>
            <a:ext cx="11299190" cy="2682240"/>
            <a:chOff x="913130" y="3359150"/>
            <a:chExt cx="11299190" cy="2682240"/>
          </a:xfrm>
        </p:grpSpPr>
        <p:sp>
          <p:nvSpPr>
            <p:cNvPr id="6" name="object 6"/>
            <p:cNvSpPr/>
            <p:nvPr/>
          </p:nvSpPr>
          <p:spPr>
            <a:xfrm>
              <a:off x="2064258" y="6022085"/>
              <a:ext cx="10128885" cy="0"/>
            </a:xfrm>
            <a:custGeom>
              <a:avLst/>
              <a:gdLst/>
              <a:ahLst/>
              <a:cxnLst/>
              <a:rect l="l" t="t" r="r" b="b"/>
              <a:pathLst>
                <a:path w="10128885">
                  <a:moveTo>
                    <a:pt x="0" y="0"/>
                  </a:moveTo>
                  <a:lnTo>
                    <a:pt x="10128504" y="0"/>
                  </a:lnTo>
                </a:path>
              </a:pathLst>
            </a:custGeom>
            <a:ln w="381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2980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2285999" y="0"/>
                  </a:moveTo>
                  <a:lnTo>
                    <a:pt x="0" y="0"/>
                  </a:lnTo>
                  <a:lnTo>
                    <a:pt x="0" y="1728216"/>
                  </a:lnTo>
                  <a:lnTo>
                    <a:pt x="2285999" y="1728216"/>
                  </a:lnTo>
                  <a:lnTo>
                    <a:pt x="228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2980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0" y="1728216"/>
                  </a:moveTo>
                  <a:lnTo>
                    <a:pt x="2285999" y="1728216"/>
                  </a:lnTo>
                  <a:lnTo>
                    <a:pt x="2285999" y="0"/>
                  </a:lnTo>
                  <a:lnTo>
                    <a:pt x="0" y="0"/>
                  </a:lnTo>
                  <a:lnTo>
                    <a:pt x="0" y="1728216"/>
                  </a:lnTo>
                  <a:close/>
                </a:path>
              </a:pathLst>
            </a:custGeom>
            <a:ln w="139700">
              <a:solidFill>
                <a:srgbClr val="FF3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14498" y="1256792"/>
            <a:ext cx="3347720" cy="125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30"/>
              </a:lnSpc>
              <a:spcBef>
                <a:spcPts val="95"/>
              </a:spcBef>
            </a:pPr>
            <a:r>
              <a:rPr sz="4300" spc="-10" dirty="0">
                <a:solidFill>
                  <a:srgbClr val="7E7E7E"/>
                </a:solidFill>
                <a:latin typeface="Calibri"/>
                <a:cs typeface="Calibri"/>
              </a:rPr>
              <a:t>¿Qué</a:t>
            </a:r>
            <a:r>
              <a:rPr sz="43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300" spc="-5" dirty="0">
                <a:solidFill>
                  <a:srgbClr val="7E7E7E"/>
                </a:solidFill>
                <a:latin typeface="Calibri"/>
                <a:cs typeface="Calibri"/>
              </a:rPr>
              <a:t>es</a:t>
            </a:r>
            <a:r>
              <a:rPr sz="43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300" spc="-10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endParaRPr sz="4300">
              <a:latin typeface="Calibri"/>
              <a:cs typeface="Calibri"/>
            </a:endParaRPr>
          </a:p>
          <a:p>
            <a:pPr marL="12700">
              <a:lnSpc>
                <a:spcPts val="4830"/>
              </a:lnSpc>
            </a:pPr>
            <a:r>
              <a:rPr sz="4300" b="1" spc="-5" dirty="0">
                <a:solidFill>
                  <a:srgbClr val="7E7E7E"/>
                </a:solidFill>
                <a:latin typeface="Calibri"/>
                <a:cs typeface="Calibri"/>
              </a:rPr>
              <a:t>Business</a:t>
            </a:r>
            <a:r>
              <a:rPr sz="43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300" b="1" spc="-10" dirty="0">
                <a:solidFill>
                  <a:srgbClr val="7E7E7E"/>
                </a:solidFill>
                <a:latin typeface="Calibri"/>
                <a:cs typeface="Calibri"/>
              </a:rPr>
              <a:t>Plan?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2830" y="3498850"/>
            <a:ext cx="2146300" cy="158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39420" marR="415290" indent="-635" algn="ctr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Calibri"/>
                <a:cs typeface="Calibri"/>
              </a:rPr>
              <a:t>Es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10" dirty="0">
                <a:latin typeface="Calibri"/>
                <a:cs typeface="Calibri"/>
              </a:rPr>
              <a:t>proyecto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anteproyecto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empresa.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05453" y="3359150"/>
            <a:ext cx="2425700" cy="1868170"/>
            <a:chOff x="3505453" y="3359150"/>
            <a:chExt cx="2425700" cy="1868170"/>
          </a:xfrm>
        </p:grpSpPr>
        <p:sp>
          <p:nvSpPr>
            <p:cNvPr id="12" name="object 12"/>
            <p:cNvSpPr/>
            <p:nvPr/>
          </p:nvSpPr>
          <p:spPr>
            <a:xfrm>
              <a:off x="3575303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2286000" y="0"/>
                  </a:moveTo>
                  <a:lnTo>
                    <a:pt x="0" y="0"/>
                  </a:lnTo>
                  <a:lnTo>
                    <a:pt x="0" y="1728216"/>
                  </a:lnTo>
                  <a:lnTo>
                    <a:pt x="2286000" y="1728216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5303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0" y="1728216"/>
                  </a:moveTo>
                  <a:lnTo>
                    <a:pt x="2286000" y="1728216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728216"/>
                  </a:lnTo>
                  <a:close/>
                </a:path>
              </a:pathLst>
            </a:custGeom>
            <a:ln w="139700">
              <a:solidFill>
                <a:srgbClr val="F1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45153" y="3498850"/>
            <a:ext cx="2146300" cy="158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09550" marR="182245" indent="-635" algn="ctr">
              <a:lnSpc>
                <a:spcPct val="100000"/>
              </a:lnSpc>
              <a:spcBef>
                <a:spcPts val="990"/>
              </a:spcBef>
            </a:pPr>
            <a:r>
              <a:rPr sz="1200" spc="-5" dirty="0">
                <a:latin typeface="Calibri"/>
                <a:cs typeface="Calibri"/>
              </a:rPr>
              <a:t>Ayuda 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5" dirty="0">
                <a:latin typeface="Calibri"/>
                <a:cs typeface="Calibri"/>
              </a:rPr>
              <a:t>emprendedor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alcanzar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10" dirty="0">
                <a:latin typeface="Calibri"/>
                <a:cs typeface="Calibri"/>
              </a:rPr>
              <a:t>conocimiento </a:t>
            </a:r>
            <a:r>
              <a:rPr sz="1200" spc="-5" dirty="0">
                <a:latin typeface="Calibri"/>
                <a:cs typeface="Calibri"/>
              </a:rPr>
              <a:t> amplio, profundo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objetivo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empresa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pretende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poner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marcha.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97778" y="3359150"/>
            <a:ext cx="2425700" cy="1868170"/>
            <a:chOff x="6097778" y="3359150"/>
            <a:chExt cx="2425700" cy="1868170"/>
          </a:xfrm>
        </p:grpSpPr>
        <p:sp>
          <p:nvSpPr>
            <p:cNvPr id="16" name="object 16"/>
            <p:cNvSpPr/>
            <p:nvPr/>
          </p:nvSpPr>
          <p:spPr>
            <a:xfrm>
              <a:off x="6167628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2286000" y="0"/>
                  </a:moveTo>
                  <a:lnTo>
                    <a:pt x="0" y="0"/>
                  </a:lnTo>
                  <a:lnTo>
                    <a:pt x="0" y="1728216"/>
                  </a:lnTo>
                  <a:lnTo>
                    <a:pt x="2286000" y="1728216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67628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0" y="1728216"/>
                  </a:moveTo>
                  <a:lnTo>
                    <a:pt x="2286000" y="1728216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728216"/>
                  </a:lnTo>
                  <a:close/>
                </a:path>
              </a:pathLst>
            </a:custGeom>
            <a:ln w="139700">
              <a:solidFill>
                <a:srgbClr val="FFD9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37478" y="3498850"/>
            <a:ext cx="2146300" cy="158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79070" marR="80010" indent="-1905" algn="ctr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Encontrar </a:t>
            </a:r>
            <a:r>
              <a:rPr sz="1200" spc="-5" dirty="0">
                <a:latin typeface="Calibri"/>
                <a:cs typeface="Calibri"/>
              </a:rPr>
              <a:t>socios </a:t>
            </a:r>
            <a:r>
              <a:rPr sz="1200" dirty="0">
                <a:latin typeface="Calibri"/>
                <a:cs typeface="Calibri"/>
              </a:rPr>
              <a:t>o servir 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convencer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éstos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los </a:t>
            </a:r>
            <a:r>
              <a:rPr sz="1200" spc="-5" dirty="0">
                <a:latin typeface="Calibri"/>
                <a:cs typeface="Calibri"/>
              </a:rPr>
              <a:t>méritos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0" dirty="0">
                <a:latin typeface="Calibri"/>
                <a:cs typeface="Calibri"/>
              </a:rPr>
              <a:t>proyecto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conseguir reunir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10" dirty="0">
                <a:latin typeface="Calibri"/>
                <a:cs typeface="Calibri"/>
              </a:rPr>
              <a:t>recursos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capacidades </a:t>
            </a:r>
            <a:r>
              <a:rPr sz="1200" dirty="0">
                <a:latin typeface="Calibri"/>
                <a:cs typeface="Calibri"/>
              </a:rPr>
              <a:t>necesarios </a:t>
            </a:r>
            <a:r>
              <a:rPr sz="1200" spc="-10" dirty="0">
                <a:latin typeface="Calibri"/>
                <a:cs typeface="Calibri"/>
              </a:rPr>
              <a:t>para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poner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marcha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empresa.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90102" y="3359150"/>
            <a:ext cx="2425700" cy="1868170"/>
            <a:chOff x="8690102" y="3359150"/>
            <a:chExt cx="2425700" cy="1868170"/>
          </a:xfrm>
        </p:grpSpPr>
        <p:sp>
          <p:nvSpPr>
            <p:cNvPr id="20" name="object 20"/>
            <p:cNvSpPr/>
            <p:nvPr/>
          </p:nvSpPr>
          <p:spPr>
            <a:xfrm>
              <a:off x="8759952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2286000" y="0"/>
                  </a:moveTo>
                  <a:lnTo>
                    <a:pt x="0" y="0"/>
                  </a:lnTo>
                  <a:lnTo>
                    <a:pt x="0" y="1728216"/>
                  </a:lnTo>
                  <a:lnTo>
                    <a:pt x="2286000" y="1728216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9952" y="3429000"/>
              <a:ext cx="2286000" cy="1728470"/>
            </a:xfrm>
            <a:custGeom>
              <a:avLst/>
              <a:gdLst/>
              <a:ahLst/>
              <a:cxnLst/>
              <a:rect l="l" t="t" r="r" b="b"/>
              <a:pathLst>
                <a:path w="2286000" h="1728470">
                  <a:moveTo>
                    <a:pt x="0" y="1728216"/>
                  </a:moveTo>
                  <a:lnTo>
                    <a:pt x="2286000" y="1728216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728216"/>
                  </a:lnTo>
                  <a:close/>
                </a:path>
              </a:pathLst>
            </a:custGeom>
            <a:ln w="139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29802" y="3498850"/>
            <a:ext cx="2146300" cy="158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393065" marR="292100" indent="-2540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Obtener </a:t>
            </a:r>
            <a:r>
              <a:rPr sz="1200" dirty="0">
                <a:latin typeface="Calibri"/>
                <a:cs typeface="Calibri"/>
              </a:rPr>
              <a:t>la financiación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necesaria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lanzar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negocio.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89760" y="5157215"/>
            <a:ext cx="8341359" cy="1049020"/>
            <a:chOff x="1889760" y="5157215"/>
            <a:chExt cx="8341359" cy="1049020"/>
          </a:xfrm>
        </p:grpSpPr>
        <p:sp>
          <p:nvSpPr>
            <p:cNvPr id="24" name="object 24"/>
            <p:cNvSpPr/>
            <p:nvPr/>
          </p:nvSpPr>
          <p:spPr>
            <a:xfrm>
              <a:off x="1912620" y="5774435"/>
              <a:ext cx="433070" cy="431800"/>
            </a:xfrm>
            <a:custGeom>
              <a:avLst/>
              <a:gdLst/>
              <a:ahLst/>
              <a:cxnLst/>
              <a:rect l="l" t="t" r="r" b="b"/>
              <a:pathLst>
                <a:path w="433069" h="431800">
                  <a:moveTo>
                    <a:pt x="216407" y="0"/>
                  </a:moveTo>
                  <a:lnTo>
                    <a:pt x="166791" y="5695"/>
                  </a:lnTo>
                  <a:lnTo>
                    <a:pt x="121242" y="21918"/>
                  </a:lnTo>
                  <a:lnTo>
                    <a:pt x="81060" y="47374"/>
                  </a:lnTo>
                  <a:lnTo>
                    <a:pt x="47546" y="80769"/>
                  </a:lnTo>
                  <a:lnTo>
                    <a:pt x="21998" y="120809"/>
                  </a:lnTo>
                  <a:lnTo>
                    <a:pt x="5716" y="166199"/>
                  </a:lnTo>
                  <a:lnTo>
                    <a:pt x="0" y="215645"/>
                  </a:lnTo>
                  <a:lnTo>
                    <a:pt x="5716" y="265092"/>
                  </a:lnTo>
                  <a:lnTo>
                    <a:pt x="21998" y="310482"/>
                  </a:lnTo>
                  <a:lnTo>
                    <a:pt x="47546" y="350522"/>
                  </a:lnTo>
                  <a:lnTo>
                    <a:pt x="81060" y="383917"/>
                  </a:lnTo>
                  <a:lnTo>
                    <a:pt x="121242" y="409373"/>
                  </a:lnTo>
                  <a:lnTo>
                    <a:pt x="166791" y="425596"/>
                  </a:lnTo>
                  <a:lnTo>
                    <a:pt x="216407" y="431291"/>
                  </a:lnTo>
                  <a:lnTo>
                    <a:pt x="266024" y="425596"/>
                  </a:lnTo>
                  <a:lnTo>
                    <a:pt x="311573" y="409373"/>
                  </a:lnTo>
                  <a:lnTo>
                    <a:pt x="351755" y="383917"/>
                  </a:lnTo>
                  <a:lnTo>
                    <a:pt x="385269" y="350522"/>
                  </a:lnTo>
                  <a:lnTo>
                    <a:pt x="410817" y="310482"/>
                  </a:lnTo>
                  <a:lnTo>
                    <a:pt x="427099" y="265092"/>
                  </a:lnTo>
                  <a:lnTo>
                    <a:pt x="432816" y="215645"/>
                  </a:lnTo>
                  <a:lnTo>
                    <a:pt x="427099" y="166199"/>
                  </a:lnTo>
                  <a:lnTo>
                    <a:pt x="410817" y="120809"/>
                  </a:lnTo>
                  <a:lnTo>
                    <a:pt x="385269" y="80769"/>
                  </a:lnTo>
                  <a:lnTo>
                    <a:pt x="351755" y="47374"/>
                  </a:lnTo>
                  <a:lnTo>
                    <a:pt x="311573" y="21918"/>
                  </a:lnTo>
                  <a:lnTo>
                    <a:pt x="266024" y="5695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0824" y="5882639"/>
              <a:ext cx="216407" cy="21488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20240" y="5157215"/>
              <a:ext cx="411480" cy="216535"/>
            </a:xfrm>
            <a:custGeom>
              <a:avLst/>
              <a:gdLst/>
              <a:ahLst/>
              <a:cxnLst/>
              <a:rect l="l" t="t" r="r" b="b"/>
              <a:pathLst>
                <a:path w="411480" h="216535">
                  <a:moveTo>
                    <a:pt x="411480" y="0"/>
                  </a:moveTo>
                  <a:lnTo>
                    <a:pt x="0" y="0"/>
                  </a:lnTo>
                  <a:lnTo>
                    <a:pt x="0" y="43814"/>
                  </a:lnTo>
                  <a:lnTo>
                    <a:pt x="205740" y="216407"/>
                  </a:lnTo>
                  <a:lnTo>
                    <a:pt x="411480" y="43814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FF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9790" y="5414009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60044"/>
                  </a:lnTo>
                </a:path>
              </a:pathLst>
            </a:custGeom>
            <a:ln w="28575">
              <a:solidFill>
                <a:srgbClr val="FF3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89760" y="5195315"/>
              <a:ext cx="462280" cy="266700"/>
            </a:xfrm>
            <a:custGeom>
              <a:avLst/>
              <a:gdLst/>
              <a:ahLst/>
              <a:cxnLst/>
              <a:rect l="l" t="t" r="r" b="b"/>
              <a:pathLst>
                <a:path w="462280" h="266700">
                  <a:moveTo>
                    <a:pt x="461771" y="0"/>
                  </a:moveTo>
                  <a:lnTo>
                    <a:pt x="230885" y="214883"/>
                  </a:lnTo>
                  <a:lnTo>
                    <a:pt x="0" y="0"/>
                  </a:lnTo>
                  <a:lnTo>
                    <a:pt x="0" y="49910"/>
                  </a:lnTo>
                  <a:lnTo>
                    <a:pt x="230885" y="266699"/>
                  </a:lnTo>
                  <a:lnTo>
                    <a:pt x="461771" y="49910"/>
                  </a:lnTo>
                  <a:lnTo>
                    <a:pt x="4617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33900" y="5157215"/>
              <a:ext cx="433070" cy="1049020"/>
            </a:xfrm>
            <a:custGeom>
              <a:avLst/>
              <a:gdLst/>
              <a:ahLst/>
              <a:cxnLst/>
              <a:rect l="l" t="t" r="r" b="b"/>
              <a:pathLst>
                <a:path w="433070" h="1049020">
                  <a:moveTo>
                    <a:pt x="419100" y="0"/>
                  </a:moveTo>
                  <a:lnTo>
                    <a:pt x="7620" y="0"/>
                  </a:lnTo>
                  <a:lnTo>
                    <a:pt x="7620" y="43815"/>
                  </a:lnTo>
                  <a:lnTo>
                    <a:pt x="213360" y="216408"/>
                  </a:lnTo>
                  <a:lnTo>
                    <a:pt x="419100" y="43815"/>
                  </a:lnTo>
                  <a:lnTo>
                    <a:pt x="419100" y="0"/>
                  </a:lnTo>
                  <a:close/>
                </a:path>
                <a:path w="433070" h="1049020">
                  <a:moveTo>
                    <a:pt x="432816" y="832866"/>
                  </a:moveTo>
                  <a:lnTo>
                    <a:pt x="427088" y="783424"/>
                  </a:lnTo>
                  <a:lnTo>
                    <a:pt x="410806" y="738035"/>
                  </a:lnTo>
                  <a:lnTo>
                    <a:pt x="385267" y="697992"/>
                  </a:lnTo>
                  <a:lnTo>
                    <a:pt x="351751" y="664603"/>
                  </a:lnTo>
                  <a:lnTo>
                    <a:pt x="311569" y="639140"/>
                  </a:lnTo>
                  <a:lnTo>
                    <a:pt x="266014" y="622922"/>
                  </a:lnTo>
                  <a:lnTo>
                    <a:pt x="216408" y="617220"/>
                  </a:lnTo>
                  <a:lnTo>
                    <a:pt x="166789" y="622922"/>
                  </a:lnTo>
                  <a:lnTo>
                    <a:pt x="121234" y="639140"/>
                  </a:lnTo>
                  <a:lnTo>
                    <a:pt x="81051" y="664603"/>
                  </a:lnTo>
                  <a:lnTo>
                    <a:pt x="47536" y="697992"/>
                  </a:lnTo>
                  <a:lnTo>
                    <a:pt x="21996" y="738035"/>
                  </a:lnTo>
                  <a:lnTo>
                    <a:pt x="5715" y="783424"/>
                  </a:lnTo>
                  <a:lnTo>
                    <a:pt x="0" y="832866"/>
                  </a:lnTo>
                  <a:lnTo>
                    <a:pt x="5715" y="882319"/>
                  </a:lnTo>
                  <a:lnTo>
                    <a:pt x="21996" y="927709"/>
                  </a:lnTo>
                  <a:lnTo>
                    <a:pt x="47536" y="967752"/>
                  </a:lnTo>
                  <a:lnTo>
                    <a:pt x="81051" y="1001141"/>
                  </a:lnTo>
                  <a:lnTo>
                    <a:pt x="121234" y="1026604"/>
                  </a:lnTo>
                  <a:lnTo>
                    <a:pt x="166789" y="1042822"/>
                  </a:lnTo>
                  <a:lnTo>
                    <a:pt x="216408" y="1048512"/>
                  </a:lnTo>
                  <a:lnTo>
                    <a:pt x="266014" y="1042822"/>
                  </a:lnTo>
                  <a:lnTo>
                    <a:pt x="311569" y="1026604"/>
                  </a:lnTo>
                  <a:lnTo>
                    <a:pt x="351751" y="1001141"/>
                  </a:lnTo>
                  <a:lnTo>
                    <a:pt x="385267" y="967752"/>
                  </a:lnTo>
                  <a:lnTo>
                    <a:pt x="410806" y="927709"/>
                  </a:lnTo>
                  <a:lnTo>
                    <a:pt x="427088" y="882319"/>
                  </a:lnTo>
                  <a:lnTo>
                    <a:pt x="432816" y="832866"/>
                  </a:lnTo>
                  <a:close/>
                </a:path>
              </a:pathLst>
            </a:custGeom>
            <a:solidFill>
              <a:srgbClr val="F1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2104" y="5882639"/>
              <a:ext cx="216408" cy="2148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51070" y="5414009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60044"/>
                  </a:lnTo>
                </a:path>
              </a:pathLst>
            </a:custGeom>
            <a:ln w="28575">
              <a:solidFill>
                <a:srgbClr val="F1B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12564" y="5195315"/>
              <a:ext cx="460375" cy="266700"/>
            </a:xfrm>
            <a:custGeom>
              <a:avLst/>
              <a:gdLst/>
              <a:ahLst/>
              <a:cxnLst/>
              <a:rect l="l" t="t" r="r" b="b"/>
              <a:pathLst>
                <a:path w="460375" h="266700">
                  <a:moveTo>
                    <a:pt x="460248" y="0"/>
                  </a:moveTo>
                  <a:lnTo>
                    <a:pt x="230124" y="214883"/>
                  </a:lnTo>
                  <a:lnTo>
                    <a:pt x="0" y="0"/>
                  </a:lnTo>
                  <a:lnTo>
                    <a:pt x="0" y="49910"/>
                  </a:lnTo>
                  <a:lnTo>
                    <a:pt x="230124" y="266699"/>
                  </a:lnTo>
                  <a:lnTo>
                    <a:pt x="460248" y="4991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1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26224" y="5157215"/>
              <a:ext cx="433070" cy="1049020"/>
            </a:xfrm>
            <a:custGeom>
              <a:avLst/>
              <a:gdLst/>
              <a:ahLst/>
              <a:cxnLst/>
              <a:rect l="l" t="t" r="r" b="b"/>
              <a:pathLst>
                <a:path w="433070" h="1049020">
                  <a:moveTo>
                    <a:pt x="419100" y="0"/>
                  </a:moveTo>
                  <a:lnTo>
                    <a:pt x="7620" y="0"/>
                  </a:lnTo>
                  <a:lnTo>
                    <a:pt x="7620" y="43815"/>
                  </a:lnTo>
                  <a:lnTo>
                    <a:pt x="213360" y="216408"/>
                  </a:lnTo>
                  <a:lnTo>
                    <a:pt x="419100" y="43815"/>
                  </a:lnTo>
                  <a:lnTo>
                    <a:pt x="419100" y="0"/>
                  </a:lnTo>
                  <a:close/>
                </a:path>
                <a:path w="433070" h="1049020">
                  <a:moveTo>
                    <a:pt x="432816" y="832866"/>
                  </a:moveTo>
                  <a:lnTo>
                    <a:pt x="427088" y="783424"/>
                  </a:lnTo>
                  <a:lnTo>
                    <a:pt x="410806" y="738035"/>
                  </a:lnTo>
                  <a:lnTo>
                    <a:pt x="385267" y="697992"/>
                  </a:lnTo>
                  <a:lnTo>
                    <a:pt x="351751" y="664603"/>
                  </a:lnTo>
                  <a:lnTo>
                    <a:pt x="311569" y="639140"/>
                  </a:lnTo>
                  <a:lnTo>
                    <a:pt x="266014" y="622922"/>
                  </a:lnTo>
                  <a:lnTo>
                    <a:pt x="216408" y="617220"/>
                  </a:lnTo>
                  <a:lnTo>
                    <a:pt x="166789" y="622922"/>
                  </a:lnTo>
                  <a:lnTo>
                    <a:pt x="121234" y="639140"/>
                  </a:lnTo>
                  <a:lnTo>
                    <a:pt x="81051" y="664603"/>
                  </a:lnTo>
                  <a:lnTo>
                    <a:pt x="47536" y="697992"/>
                  </a:lnTo>
                  <a:lnTo>
                    <a:pt x="21996" y="738035"/>
                  </a:lnTo>
                  <a:lnTo>
                    <a:pt x="5715" y="783424"/>
                  </a:lnTo>
                  <a:lnTo>
                    <a:pt x="0" y="832866"/>
                  </a:lnTo>
                  <a:lnTo>
                    <a:pt x="5715" y="882319"/>
                  </a:lnTo>
                  <a:lnTo>
                    <a:pt x="21996" y="927709"/>
                  </a:lnTo>
                  <a:lnTo>
                    <a:pt x="47536" y="967752"/>
                  </a:lnTo>
                  <a:lnTo>
                    <a:pt x="81051" y="1001141"/>
                  </a:lnTo>
                  <a:lnTo>
                    <a:pt x="121234" y="1026604"/>
                  </a:lnTo>
                  <a:lnTo>
                    <a:pt x="166789" y="1042822"/>
                  </a:lnTo>
                  <a:lnTo>
                    <a:pt x="216408" y="1048512"/>
                  </a:lnTo>
                  <a:lnTo>
                    <a:pt x="266014" y="1042822"/>
                  </a:lnTo>
                  <a:lnTo>
                    <a:pt x="311569" y="1026604"/>
                  </a:lnTo>
                  <a:lnTo>
                    <a:pt x="351751" y="1001141"/>
                  </a:lnTo>
                  <a:lnTo>
                    <a:pt x="385267" y="967752"/>
                  </a:lnTo>
                  <a:lnTo>
                    <a:pt x="410806" y="927709"/>
                  </a:lnTo>
                  <a:lnTo>
                    <a:pt x="427088" y="882319"/>
                  </a:lnTo>
                  <a:lnTo>
                    <a:pt x="432816" y="832866"/>
                  </a:lnTo>
                  <a:close/>
                </a:path>
              </a:pathLst>
            </a:custGeom>
            <a:solidFill>
              <a:srgbClr val="FFD9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427" y="5882639"/>
              <a:ext cx="216407" cy="2148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343394" y="5414009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60044"/>
                  </a:lnTo>
                </a:path>
              </a:pathLst>
            </a:custGeom>
            <a:ln w="28575">
              <a:solidFill>
                <a:srgbClr val="FFD9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3363" y="5195315"/>
              <a:ext cx="462280" cy="266700"/>
            </a:xfrm>
            <a:custGeom>
              <a:avLst/>
              <a:gdLst/>
              <a:ahLst/>
              <a:cxnLst/>
              <a:rect l="l" t="t" r="r" b="b"/>
              <a:pathLst>
                <a:path w="462279" h="266700">
                  <a:moveTo>
                    <a:pt x="461771" y="0"/>
                  </a:moveTo>
                  <a:lnTo>
                    <a:pt x="230885" y="214883"/>
                  </a:lnTo>
                  <a:lnTo>
                    <a:pt x="0" y="0"/>
                  </a:lnTo>
                  <a:lnTo>
                    <a:pt x="0" y="49910"/>
                  </a:lnTo>
                  <a:lnTo>
                    <a:pt x="230885" y="266699"/>
                  </a:lnTo>
                  <a:lnTo>
                    <a:pt x="461771" y="49910"/>
                  </a:lnTo>
                  <a:lnTo>
                    <a:pt x="461771" y="0"/>
                  </a:lnTo>
                  <a:close/>
                </a:path>
              </a:pathLst>
            </a:custGeom>
            <a:solidFill>
              <a:srgbClr val="FFD9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91700" y="5157215"/>
              <a:ext cx="431800" cy="1049020"/>
            </a:xfrm>
            <a:custGeom>
              <a:avLst/>
              <a:gdLst/>
              <a:ahLst/>
              <a:cxnLst/>
              <a:rect l="l" t="t" r="r" b="b"/>
              <a:pathLst>
                <a:path w="431800" h="1049020">
                  <a:moveTo>
                    <a:pt x="417576" y="0"/>
                  </a:moveTo>
                  <a:lnTo>
                    <a:pt x="6096" y="0"/>
                  </a:lnTo>
                  <a:lnTo>
                    <a:pt x="6096" y="43815"/>
                  </a:lnTo>
                  <a:lnTo>
                    <a:pt x="211836" y="216408"/>
                  </a:lnTo>
                  <a:lnTo>
                    <a:pt x="417576" y="43815"/>
                  </a:lnTo>
                  <a:lnTo>
                    <a:pt x="417576" y="0"/>
                  </a:lnTo>
                  <a:close/>
                </a:path>
                <a:path w="431800" h="1049020">
                  <a:moveTo>
                    <a:pt x="431292" y="832866"/>
                  </a:moveTo>
                  <a:lnTo>
                    <a:pt x="425589" y="783424"/>
                  </a:lnTo>
                  <a:lnTo>
                    <a:pt x="409371" y="738035"/>
                  </a:lnTo>
                  <a:lnTo>
                    <a:pt x="383921" y="697992"/>
                  </a:lnTo>
                  <a:lnTo>
                    <a:pt x="350532" y="664603"/>
                  </a:lnTo>
                  <a:lnTo>
                    <a:pt x="310489" y="639140"/>
                  </a:lnTo>
                  <a:lnTo>
                    <a:pt x="265099" y="622922"/>
                  </a:lnTo>
                  <a:lnTo>
                    <a:pt x="215646" y="617220"/>
                  </a:lnTo>
                  <a:lnTo>
                    <a:pt x="166179" y="622922"/>
                  </a:lnTo>
                  <a:lnTo>
                    <a:pt x="120789" y="639140"/>
                  </a:lnTo>
                  <a:lnTo>
                    <a:pt x="80746" y="664603"/>
                  </a:lnTo>
                  <a:lnTo>
                    <a:pt x="47358" y="697992"/>
                  </a:lnTo>
                  <a:lnTo>
                    <a:pt x="21907" y="738035"/>
                  </a:lnTo>
                  <a:lnTo>
                    <a:pt x="5689" y="783424"/>
                  </a:lnTo>
                  <a:lnTo>
                    <a:pt x="0" y="832866"/>
                  </a:lnTo>
                  <a:lnTo>
                    <a:pt x="5689" y="882319"/>
                  </a:lnTo>
                  <a:lnTo>
                    <a:pt x="21907" y="927709"/>
                  </a:lnTo>
                  <a:lnTo>
                    <a:pt x="47358" y="967752"/>
                  </a:lnTo>
                  <a:lnTo>
                    <a:pt x="80746" y="1001141"/>
                  </a:lnTo>
                  <a:lnTo>
                    <a:pt x="120789" y="1026604"/>
                  </a:lnTo>
                  <a:lnTo>
                    <a:pt x="166179" y="1042822"/>
                  </a:lnTo>
                  <a:lnTo>
                    <a:pt x="215646" y="1048512"/>
                  </a:lnTo>
                  <a:lnTo>
                    <a:pt x="265099" y="1042822"/>
                  </a:lnTo>
                  <a:lnTo>
                    <a:pt x="310489" y="1026604"/>
                  </a:lnTo>
                  <a:lnTo>
                    <a:pt x="350532" y="1001141"/>
                  </a:lnTo>
                  <a:lnTo>
                    <a:pt x="383921" y="967752"/>
                  </a:lnTo>
                  <a:lnTo>
                    <a:pt x="409371" y="927709"/>
                  </a:lnTo>
                  <a:lnTo>
                    <a:pt x="425589" y="882319"/>
                  </a:lnTo>
                  <a:lnTo>
                    <a:pt x="431292" y="83286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9903" y="5882639"/>
              <a:ext cx="214884" cy="21488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007345" y="5414009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60044"/>
                  </a:lnTo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68840" y="5195315"/>
              <a:ext cx="462280" cy="266700"/>
            </a:xfrm>
            <a:custGeom>
              <a:avLst/>
              <a:gdLst/>
              <a:ahLst/>
              <a:cxnLst/>
              <a:rect l="l" t="t" r="r" b="b"/>
              <a:pathLst>
                <a:path w="462279" h="266700">
                  <a:moveTo>
                    <a:pt x="461771" y="0"/>
                  </a:moveTo>
                  <a:lnTo>
                    <a:pt x="230885" y="214883"/>
                  </a:lnTo>
                  <a:lnTo>
                    <a:pt x="0" y="0"/>
                  </a:lnTo>
                  <a:lnTo>
                    <a:pt x="0" y="49910"/>
                  </a:lnTo>
                  <a:lnTo>
                    <a:pt x="230885" y="266699"/>
                  </a:lnTo>
                  <a:lnTo>
                    <a:pt x="461771" y="49910"/>
                  </a:lnTo>
                  <a:lnTo>
                    <a:pt x="4617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055572" y="1594715"/>
            <a:ext cx="701675" cy="680720"/>
            <a:chOff x="1055572" y="1594715"/>
            <a:chExt cx="701675" cy="680720"/>
          </a:xfrm>
        </p:grpSpPr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773" y="1594715"/>
              <a:ext cx="84342" cy="766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55560" y="1613572"/>
              <a:ext cx="641985" cy="662305"/>
            </a:xfrm>
            <a:custGeom>
              <a:avLst/>
              <a:gdLst/>
              <a:ahLst/>
              <a:cxnLst/>
              <a:rect l="l" t="t" r="r" b="b"/>
              <a:pathLst>
                <a:path w="641985" h="662305">
                  <a:moveTo>
                    <a:pt x="376656" y="221424"/>
                  </a:moveTo>
                  <a:lnTo>
                    <a:pt x="230733" y="221424"/>
                  </a:lnTo>
                  <a:lnTo>
                    <a:pt x="230733" y="481901"/>
                  </a:lnTo>
                  <a:lnTo>
                    <a:pt x="258978" y="453644"/>
                  </a:lnTo>
                  <a:lnTo>
                    <a:pt x="258978" y="447560"/>
                  </a:lnTo>
                  <a:lnTo>
                    <a:pt x="265061" y="447560"/>
                  </a:lnTo>
                  <a:lnTo>
                    <a:pt x="282549" y="430085"/>
                  </a:lnTo>
                  <a:lnTo>
                    <a:pt x="282549" y="419303"/>
                  </a:lnTo>
                  <a:lnTo>
                    <a:pt x="258978" y="419303"/>
                  </a:lnTo>
                  <a:lnTo>
                    <a:pt x="258978" y="362762"/>
                  </a:lnTo>
                  <a:lnTo>
                    <a:pt x="310883" y="362762"/>
                  </a:lnTo>
                  <a:lnTo>
                    <a:pt x="320255" y="334492"/>
                  </a:lnTo>
                  <a:lnTo>
                    <a:pt x="258978" y="334492"/>
                  </a:lnTo>
                  <a:lnTo>
                    <a:pt x="258978" y="249694"/>
                  </a:lnTo>
                  <a:lnTo>
                    <a:pt x="348462" y="249694"/>
                  </a:lnTo>
                  <a:lnTo>
                    <a:pt x="376656" y="221424"/>
                  </a:lnTo>
                  <a:close/>
                </a:path>
                <a:path w="641985" h="662305">
                  <a:moveTo>
                    <a:pt x="503542" y="94221"/>
                  </a:moveTo>
                  <a:lnTo>
                    <a:pt x="169519" y="94221"/>
                  </a:lnTo>
                  <a:lnTo>
                    <a:pt x="169519" y="84797"/>
                  </a:lnTo>
                  <a:lnTo>
                    <a:pt x="163817" y="56527"/>
                  </a:lnTo>
                  <a:lnTo>
                    <a:pt x="162864" y="51790"/>
                  </a:lnTo>
                  <a:lnTo>
                    <a:pt x="144691" y="24828"/>
                  </a:lnTo>
                  <a:lnTo>
                    <a:pt x="117754" y="6654"/>
                  </a:lnTo>
                  <a:lnTo>
                    <a:pt x="113017" y="5702"/>
                  </a:lnTo>
                  <a:lnTo>
                    <a:pt x="113017" y="84797"/>
                  </a:lnTo>
                  <a:lnTo>
                    <a:pt x="113017" y="504342"/>
                  </a:lnTo>
                  <a:lnTo>
                    <a:pt x="113017" y="584200"/>
                  </a:lnTo>
                  <a:lnTo>
                    <a:pt x="110794" y="595198"/>
                  </a:lnTo>
                  <a:lnTo>
                    <a:pt x="104736" y="604177"/>
                  </a:lnTo>
                  <a:lnTo>
                    <a:pt x="95758" y="610235"/>
                  </a:lnTo>
                  <a:lnTo>
                    <a:pt x="84759" y="612457"/>
                  </a:lnTo>
                  <a:lnTo>
                    <a:pt x="73761" y="610235"/>
                  </a:lnTo>
                  <a:lnTo>
                    <a:pt x="64782" y="604177"/>
                  </a:lnTo>
                  <a:lnTo>
                    <a:pt x="58724" y="595198"/>
                  </a:lnTo>
                  <a:lnTo>
                    <a:pt x="56515" y="584200"/>
                  </a:lnTo>
                  <a:lnTo>
                    <a:pt x="58724" y="573189"/>
                  </a:lnTo>
                  <a:lnTo>
                    <a:pt x="95758" y="558152"/>
                  </a:lnTo>
                  <a:lnTo>
                    <a:pt x="113017" y="584200"/>
                  </a:lnTo>
                  <a:lnTo>
                    <a:pt x="113017" y="504342"/>
                  </a:lnTo>
                  <a:lnTo>
                    <a:pt x="99047" y="500621"/>
                  </a:lnTo>
                  <a:lnTo>
                    <a:pt x="84759" y="499389"/>
                  </a:lnTo>
                  <a:lnTo>
                    <a:pt x="70472" y="500621"/>
                  </a:lnTo>
                  <a:lnTo>
                    <a:pt x="56515" y="504342"/>
                  </a:lnTo>
                  <a:lnTo>
                    <a:pt x="56515" y="84797"/>
                  </a:lnTo>
                  <a:lnTo>
                    <a:pt x="58724" y="73799"/>
                  </a:lnTo>
                  <a:lnTo>
                    <a:pt x="64782" y="64808"/>
                  </a:lnTo>
                  <a:lnTo>
                    <a:pt x="73761" y="58750"/>
                  </a:lnTo>
                  <a:lnTo>
                    <a:pt x="84759" y="56527"/>
                  </a:lnTo>
                  <a:lnTo>
                    <a:pt x="95758" y="58750"/>
                  </a:lnTo>
                  <a:lnTo>
                    <a:pt x="104736" y="64808"/>
                  </a:lnTo>
                  <a:lnTo>
                    <a:pt x="110794" y="73799"/>
                  </a:lnTo>
                  <a:lnTo>
                    <a:pt x="113017" y="84797"/>
                  </a:lnTo>
                  <a:lnTo>
                    <a:pt x="113017" y="5702"/>
                  </a:lnTo>
                  <a:lnTo>
                    <a:pt x="51765" y="6654"/>
                  </a:lnTo>
                  <a:lnTo>
                    <a:pt x="6667" y="51790"/>
                  </a:lnTo>
                  <a:lnTo>
                    <a:pt x="0" y="84797"/>
                  </a:lnTo>
                  <a:lnTo>
                    <a:pt x="0" y="584200"/>
                  </a:lnTo>
                  <a:lnTo>
                    <a:pt x="558" y="593610"/>
                  </a:lnTo>
                  <a:lnTo>
                    <a:pt x="9207" y="622490"/>
                  </a:lnTo>
                  <a:lnTo>
                    <a:pt x="26784" y="645909"/>
                  </a:lnTo>
                  <a:lnTo>
                    <a:pt x="50888" y="661733"/>
                  </a:lnTo>
                  <a:lnTo>
                    <a:pt x="100164" y="612457"/>
                  </a:lnTo>
                  <a:lnTo>
                    <a:pt x="156705" y="555929"/>
                  </a:lnTo>
                  <a:lnTo>
                    <a:pt x="169519" y="543102"/>
                  </a:lnTo>
                  <a:lnTo>
                    <a:pt x="169519" y="504342"/>
                  </a:lnTo>
                  <a:lnTo>
                    <a:pt x="169519" y="150749"/>
                  </a:lnTo>
                  <a:lnTo>
                    <a:pt x="447141" y="150749"/>
                  </a:lnTo>
                  <a:lnTo>
                    <a:pt x="503542" y="94221"/>
                  </a:lnTo>
                  <a:close/>
                </a:path>
                <a:path w="641985" h="662305">
                  <a:moveTo>
                    <a:pt x="641591" y="71043"/>
                  </a:moveTo>
                  <a:lnTo>
                    <a:pt x="604037" y="33477"/>
                  </a:lnTo>
                  <a:lnTo>
                    <a:pt x="373024" y="265087"/>
                  </a:lnTo>
                  <a:lnTo>
                    <a:pt x="343738" y="353339"/>
                  </a:lnTo>
                  <a:lnTo>
                    <a:pt x="366941" y="345681"/>
                  </a:lnTo>
                  <a:lnTo>
                    <a:pt x="391782" y="320852"/>
                  </a:lnTo>
                  <a:lnTo>
                    <a:pt x="395986" y="316649"/>
                  </a:lnTo>
                  <a:lnTo>
                    <a:pt x="383235" y="320852"/>
                  </a:lnTo>
                  <a:lnTo>
                    <a:pt x="376275" y="313880"/>
                  </a:lnTo>
                  <a:lnTo>
                    <a:pt x="389280" y="274383"/>
                  </a:lnTo>
                  <a:lnTo>
                    <a:pt x="397192" y="269392"/>
                  </a:lnTo>
                  <a:lnTo>
                    <a:pt x="406082" y="267817"/>
                  </a:lnTo>
                  <a:lnTo>
                    <a:pt x="414947" y="269633"/>
                  </a:lnTo>
                  <a:lnTo>
                    <a:pt x="422719" y="274840"/>
                  </a:lnTo>
                  <a:lnTo>
                    <a:pt x="427875" y="282371"/>
                  </a:lnTo>
                  <a:lnTo>
                    <a:pt x="428282" y="284340"/>
                  </a:lnTo>
                  <a:lnTo>
                    <a:pt x="444817" y="267817"/>
                  </a:lnTo>
                  <a:lnTo>
                    <a:pt x="641591" y="71043"/>
                  </a:lnTo>
                  <a:close/>
                </a:path>
              </a:pathLst>
            </a:custGeom>
            <a:solidFill>
              <a:srgbClr val="0D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535673" y="1575054"/>
            <a:ext cx="443928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sz="1900" i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7E7E7E"/>
                </a:solidFill>
                <a:latin typeface="Calibri"/>
                <a:cs typeface="Calibri"/>
              </a:rPr>
              <a:t>forma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 de</a:t>
            </a:r>
            <a:r>
              <a:rPr sz="19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7E7E7E"/>
                </a:solidFill>
                <a:latin typeface="Calibri"/>
                <a:cs typeface="Calibri"/>
              </a:rPr>
              <a:t>reflexionar</a:t>
            </a:r>
            <a:r>
              <a:rPr sz="1900" i="1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sobre</a:t>
            </a:r>
            <a:r>
              <a:rPr sz="19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un </a:t>
            </a:r>
            <a:r>
              <a:rPr sz="1900" i="1" spc="-15" dirty="0">
                <a:solidFill>
                  <a:srgbClr val="7E7E7E"/>
                </a:solidFill>
                <a:latin typeface="Calibri"/>
                <a:cs typeface="Calibri"/>
              </a:rPr>
              <a:t>tema</a:t>
            </a:r>
            <a:r>
              <a:rPr sz="1900" i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ha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sido</a:t>
            </a:r>
            <a:r>
              <a:rPr sz="1900" i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siempre</a:t>
            </a:r>
            <a:r>
              <a:rPr sz="1900" i="1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escribir</a:t>
            </a:r>
            <a:r>
              <a:rPr sz="1900" i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en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 papel</a:t>
            </a:r>
            <a:r>
              <a:rPr sz="1900" i="1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los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aspectos </a:t>
            </a:r>
            <a:r>
              <a:rPr sz="1900" i="1" spc="-4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7E7E7E"/>
                </a:solidFill>
                <a:latin typeface="Calibri"/>
                <a:cs typeface="Calibri"/>
              </a:rPr>
              <a:t>más</a:t>
            </a:r>
            <a:r>
              <a:rPr sz="1900" i="1" spc="-15" dirty="0">
                <a:solidFill>
                  <a:srgbClr val="7E7E7E"/>
                </a:solidFill>
                <a:latin typeface="Calibri"/>
                <a:cs typeface="Calibri"/>
              </a:rPr>
              <a:t> importantes</a:t>
            </a:r>
            <a:r>
              <a:rPr sz="1900" i="1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del</a:t>
            </a:r>
            <a:r>
              <a:rPr sz="1900" i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7E7E7E"/>
                </a:solidFill>
                <a:latin typeface="Calibri"/>
                <a:cs typeface="Calibri"/>
              </a:rPr>
              <a:t>mismo.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4732" y="2060447"/>
            <a:ext cx="2862580" cy="2087880"/>
          </a:xfrm>
          <a:custGeom>
            <a:avLst/>
            <a:gdLst/>
            <a:ahLst/>
            <a:cxnLst/>
            <a:rect l="l" t="t" r="r" b="b"/>
            <a:pathLst>
              <a:path w="2862579" h="2087879">
                <a:moveTo>
                  <a:pt x="2862072" y="760476"/>
                </a:moveTo>
                <a:lnTo>
                  <a:pt x="2365248" y="346456"/>
                </a:lnTo>
                <a:lnTo>
                  <a:pt x="2365248" y="0"/>
                </a:lnTo>
                <a:lnTo>
                  <a:pt x="0" y="0"/>
                </a:lnTo>
                <a:lnTo>
                  <a:pt x="0" y="2087880"/>
                </a:lnTo>
                <a:lnTo>
                  <a:pt x="2365248" y="2087880"/>
                </a:lnTo>
                <a:lnTo>
                  <a:pt x="2365248" y="1174496"/>
                </a:lnTo>
                <a:lnTo>
                  <a:pt x="2862072" y="760476"/>
                </a:lnTo>
                <a:close/>
              </a:path>
            </a:pathLst>
          </a:custGeom>
          <a:solidFill>
            <a:srgbClr val="ABC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44406" y="2222703"/>
            <a:ext cx="15341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producto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posible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potenciación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80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productos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servicios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relacionados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0082" y="918747"/>
            <a:ext cx="584200" cy="666115"/>
            <a:chOff x="790082" y="918747"/>
            <a:chExt cx="584200" cy="666115"/>
          </a:xfrm>
        </p:grpSpPr>
        <p:sp>
          <p:nvSpPr>
            <p:cNvPr id="8" name="object 8"/>
            <p:cNvSpPr/>
            <p:nvPr/>
          </p:nvSpPr>
          <p:spPr>
            <a:xfrm>
              <a:off x="790079" y="918755"/>
              <a:ext cx="584200" cy="666115"/>
            </a:xfrm>
            <a:custGeom>
              <a:avLst/>
              <a:gdLst/>
              <a:ahLst/>
              <a:cxnLst/>
              <a:rect l="l" t="t" r="r" b="b"/>
              <a:pathLst>
                <a:path w="584200" h="666115">
                  <a:moveTo>
                    <a:pt x="373468" y="292100"/>
                  </a:moveTo>
                  <a:lnTo>
                    <a:pt x="310769" y="292100"/>
                  </a:lnTo>
                  <a:lnTo>
                    <a:pt x="310769" y="329793"/>
                  </a:lnTo>
                  <a:lnTo>
                    <a:pt x="335775" y="329793"/>
                  </a:lnTo>
                  <a:lnTo>
                    <a:pt x="373468" y="292100"/>
                  </a:lnTo>
                  <a:close/>
                </a:path>
                <a:path w="584200" h="666115">
                  <a:moveTo>
                    <a:pt x="470865" y="141338"/>
                  </a:moveTo>
                  <a:lnTo>
                    <a:pt x="310769" y="141338"/>
                  </a:lnTo>
                  <a:lnTo>
                    <a:pt x="310769" y="179031"/>
                  </a:lnTo>
                  <a:lnTo>
                    <a:pt x="470865" y="179031"/>
                  </a:lnTo>
                  <a:lnTo>
                    <a:pt x="470865" y="141338"/>
                  </a:lnTo>
                  <a:close/>
                </a:path>
                <a:path w="584200" h="666115">
                  <a:moveTo>
                    <a:pt x="583869" y="0"/>
                  </a:moveTo>
                  <a:lnTo>
                    <a:pt x="0" y="0"/>
                  </a:lnTo>
                  <a:lnTo>
                    <a:pt x="0" y="665568"/>
                  </a:lnTo>
                  <a:lnTo>
                    <a:pt x="56502" y="609053"/>
                  </a:lnTo>
                  <a:lnTo>
                    <a:pt x="56502" y="56527"/>
                  </a:lnTo>
                  <a:lnTo>
                    <a:pt x="527367" y="56527"/>
                  </a:lnTo>
                  <a:lnTo>
                    <a:pt x="527367" y="138201"/>
                  </a:lnTo>
                  <a:lnTo>
                    <a:pt x="583869" y="81699"/>
                  </a:lnTo>
                  <a:lnTo>
                    <a:pt x="583869" y="56527"/>
                  </a:lnTo>
                  <a:lnTo>
                    <a:pt x="583869" y="0"/>
                  </a:lnTo>
                  <a:close/>
                </a:path>
              </a:pathLst>
            </a:custGeom>
            <a:solidFill>
              <a:srgbClr val="0D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91" y="1012973"/>
              <a:ext cx="139377" cy="114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91" y="1163734"/>
              <a:ext cx="139377" cy="114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091" y="1314496"/>
              <a:ext cx="134904" cy="11045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94536" y="1014806"/>
            <a:ext cx="4225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Formato</a:t>
            </a:r>
            <a:r>
              <a:rPr sz="2800" spc="-15" dirty="0"/>
              <a:t> </a:t>
            </a:r>
            <a:r>
              <a:rPr sz="2800" spc="-5" dirty="0"/>
              <a:t>de un</a:t>
            </a:r>
            <a:r>
              <a:rPr sz="2800" spc="20" dirty="0"/>
              <a:t> </a:t>
            </a:r>
            <a:r>
              <a:rPr sz="2800" b="1" spc="-5" dirty="0">
                <a:latin typeface="Calibri"/>
                <a:cs typeface="Calibri"/>
              </a:rPr>
              <a:t>Business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20084" y="4364735"/>
            <a:ext cx="7560945" cy="2161540"/>
          </a:xfrm>
          <a:custGeom>
            <a:avLst/>
            <a:gdLst/>
            <a:ahLst/>
            <a:cxnLst/>
            <a:rect l="l" t="t" r="r" b="b"/>
            <a:pathLst>
              <a:path w="7560945" h="2161540">
                <a:moveTo>
                  <a:pt x="7560563" y="0"/>
                </a:moveTo>
                <a:lnTo>
                  <a:pt x="0" y="0"/>
                </a:lnTo>
                <a:lnTo>
                  <a:pt x="0" y="2161032"/>
                </a:lnTo>
                <a:lnTo>
                  <a:pt x="7560563" y="2161032"/>
                </a:lnTo>
                <a:lnTo>
                  <a:pt x="756056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47638" y="4960111"/>
            <a:ext cx="1661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D.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Motivación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retención.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4061" y="4960111"/>
            <a:ext cx="2334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Principales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Contingencia </a:t>
            </a:r>
            <a:r>
              <a:rPr sz="1800" b="1" spc="-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tecnológicas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su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3014" y="4960111"/>
            <a:ext cx="1259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D.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Aspectos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tecnológicos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27760" y="4364735"/>
            <a:ext cx="2862580" cy="2161540"/>
          </a:xfrm>
          <a:custGeom>
            <a:avLst/>
            <a:gdLst/>
            <a:ahLst/>
            <a:cxnLst/>
            <a:rect l="l" t="t" r="r" b="b"/>
            <a:pathLst>
              <a:path w="2862579" h="2161540">
                <a:moveTo>
                  <a:pt x="2862072" y="720090"/>
                </a:moveTo>
                <a:lnTo>
                  <a:pt x="2365248" y="328841"/>
                </a:lnTo>
                <a:lnTo>
                  <a:pt x="2365248" y="0"/>
                </a:lnTo>
                <a:lnTo>
                  <a:pt x="0" y="0"/>
                </a:lnTo>
                <a:lnTo>
                  <a:pt x="0" y="2161032"/>
                </a:lnTo>
                <a:lnTo>
                  <a:pt x="2365248" y="2161032"/>
                </a:lnTo>
                <a:lnTo>
                  <a:pt x="2365248" y="1111338"/>
                </a:lnTo>
                <a:lnTo>
                  <a:pt x="2862072" y="72009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7760" y="4364735"/>
            <a:ext cx="2365375" cy="216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523240" marR="659765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Tecnología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(si</a:t>
            </a:r>
            <a:r>
              <a:rPr sz="1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procede).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7604" y="4581144"/>
            <a:ext cx="301751" cy="301751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6312408" y="2060447"/>
            <a:ext cx="2862580" cy="2087880"/>
          </a:xfrm>
          <a:custGeom>
            <a:avLst/>
            <a:gdLst/>
            <a:ahLst/>
            <a:cxnLst/>
            <a:rect l="l" t="t" r="r" b="b"/>
            <a:pathLst>
              <a:path w="2862579" h="2087879">
                <a:moveTo>
                  <a:pt x="2862072" y="760476"/>
                </a:moveTo>
                <a:lnTo>
                  <a:pt x="2365248" y="346456"/>
                </a:lnTo>
                <a:lnTo>
                  <a:pt x="2365248" y="0"/>
                </a:lnTo>
                <a:lnTo>
                  <a:pt x="0" y="0"/>
                </a:lnTo>
                <a:lnTo>
                  <a:pt x="0" y="2087880"/>
                </a:lnTo>
                <a:lnTo>
                  <a:pt x="2365248" y="2087880"/>
                </a:lnTo>
                <a:lnTo>
                  <a:pt x="2365248" y="1174496"/>
                </a:lnTo>
                <a:lnTo>
                  <a:pt x="2862072" y="760476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51701" y="2799334"/>
            <a:ext cx="17360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nueva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empresa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20084" y="2060448"/>
            <a:ext cx="4790440" cy="2087880"/>
            <a:chOff x="3720084" y="2060448"/>
            <a:chExt cx="4790440" cy="2087880"/>
          </a:xfrm>
        </p:grpSpPr>
        <p:sp>
          <p:nvSpPr>
            <p:cNvPr id="23" name="object 23"/>
            <p:cNvSpPr/>
            <p:nvPr/>
          </p:nvSpPr>
          <p:spPr>
            <a:xfrm>
              <a:off x="8040624" y="2276856"/>
              <a:ext cx="469900" cy="388620"/>
            </a:xfrm>
            <a:custGeom>
              <a:avLst/>
              <a:gdLst/>
              <a:ahLst/>
              <a:cxnLst/>
              <a:rect l="l" t="t" r="r" b="b"/>
              <a:pathLst>
                <a:path w="469900" h="388619">
                  <a:moveTo>
                    <a:pt x="233299" y="0"/>
                  </a:moveTo>
                  <a:lnTo>
                    <a:pt x="233299" y="2667"/>
                  </a:lnTo>
                  <a:lnTo>
                    <a:pt x="199931" y="12668"/>
                  </a:lnTo>
                  <a:lnTo>
                    <a:pt x="180292" y="37433"/>
                  </a:lnTo>
                  <a:lnTo>
                    <a:pt x="194055" y="99822"/>
                  </a:lnTo>
                  <a:lnTo>
                    <a:pt x="236220" y="117602"/>
                  </a:lnTo>
                  <a:lnTo>
                    <a:pt x="257619" y="113583"/>
                  </a:lnTo>
                  <a:lnTo>
                    <a:pt x="275971" y="102123"/>
                  </a:lnTo>
                  <a:lnTo>
                    <a:pt x="288798" y="84115"/>
                  </a:lnTo>
                  <a:lnTo>
                    <a:pt x="293624" y="60452"/>
                  </a:lnTo>
                  <a:lnTo>
                    <a:pt x="289002" y="36593"/>
                  </a:lnTo>
                  <a:lnTo>
                    <a:pt x="276272" y="17414"/>
                  </a:lnTo>
                  <a:lnTo>
                    <a:pt x="257137" y="4641"/>
                  </a:lnTo>
                  <a:lnTo>
                    <a:pt x="233299" y="0"/>
                  </a:lnTo>
                  <a:close/>
                </a:path>
                <a:path w="469900" h="388619">
                  <a:moveTo>
                    <a:pt x="234696" y="127381"/>
                  </a:moveTo>
                  <a:lnTo>
                    <a:pt x="200064" y="133526"/>
                  </a:lnTo>
                  <a:lnTo>
                    <a:pt x="170243" y="151971"/>
                  </a:lnTo>
                  <a:lnTo>
                    <a:pt x="150042" y="182727"/>
                  </a:lnTo>
                  <a:lnTo>
                    <a:pt x="144272" y="225806"/>
                  </a:lnTo>
                  <a:lnTo>
                    <a:pt x="144272" y="388620"/>
                  </a:lnTo>
                  <a:lnTo>
                    <a:pt x="325120" y="388620"/>
                  </a:lnTo>
                  <a:lnTo>
                    <a:pt x="325120" y="225806"/>
                  </a:lnTo>
                  <a:lnTo>
                    <a:pt x="319295" y="182727"/>
                  </a:lnTo>
                  <a:lnTo>
                    <a:pt x="299100" y="151971"/>
                  </a:lnTo>
                  <a:lnTo>
                    <a:pt x="269309" y="133526"/>
                  </a:lnTo>
                  <a:lnTo>
                    <a:pt x="234696" y="127381"/>
                  </a:lnTo>
                  <a:close/>
                </a:path>
                <a:path w="469900" h="388619">
                  <a:moveTo>
                    <a:pt x="128524" y="173355"/>
                  </a:moveTo>
                  <a:lnTo>
                    <a:pt x="123190" y="173355"/>
                  </a:lnTo>
                  <a:lnTo>
                    <a:pt x="97883" y="178393"/>
                  </a:lnTo>
                  <a:lnTo>
                    <a:pt x="77993" y="192039"/>
                  </a:lnTo>
                  <a:lnTo>
                    <a:pt x="64986" y="212091"/>
                  </a:lnTo>
                  <a:lnTo>
                    <a:pt x="60325" y="236347"/>
                  </a:lnTo>
                  <a:lnTo>
                    <a:pt x="60325" y="351917"/>
                  </a:lnTo>
                  <a:lnTo>
                    <a:pt x="128524" y="351917"/>
                  </a:lnTo>
                  <a:lnTo>
                    <a:pt x="128590" y="222426"/>
                  </a:lnTo>
                  <a:lnTo>
                    <a:pt x="129460" y="211476"/>
                  </a:lnTo>
                  <a:lnTo>
                    <a:pt x="132117" y="199898"/>
                  </a:lnTo>
                  <a:lnTo>
                    <a:pt x="136239" y="188850"/>
                  </a:lnTo>
                  <a:lnTo>
                    <a:pt x="141604" y="178562"/>
                  </a:lnTo>
                  <a:lnTo>
                    <a:pt x="133730" y="175895"/>
                  </a:lnTo>
                  <a:lnTo>
                    <a:pt x="128524" y="173355"/>
                  </a:lnTo>
                  <a:close/>
                </a:path>
                <a:path w="469900" h="388619">
                  <a:moveTo>
                    <a:pt x="346201" y="173355"/>
                  </a:moveTo>
                  <a:lnTo>
                    <a:pt x="340868" y="173355"/>
                  </a:lnTo>
                  <a:lnTo>
                    <a:pt x="332994" y="175895"/>
                  </a:lnTo>
                  <a:lnTo>
                    <a:pt x="327786" y="175895"/>
                  </a:lnTo>
                  <a:lnTo>
                    <a:pt x="333152" y="187765"/>
                  </a:lnTo>
                  <a:lnTo>
                    <a:pt x="337280" y="199898"/>
                  </a:lnTo>
                  <a:lnTo>
                    <a:pt x="339931" y="212506"/>
                  </a:lnTo>
                  <a:lnTo>
                    <a:pt x="340868" y="225806"/>
                  </a:lnTo>
                  <a:lnTo>
                    <a:pt x="340868" y="351917"/>
                  </a:lnTo>
                  <a:lnTo>
                    <a:pt x="409067" y="351917"/>
                  </a:lnTo>
                  <a:lnTo>
                    <a:pt x="409067" y="236347"/>
                  </a:lnTo>
                  <a:lnTo>
                    <a:pt x="404030" y="212091"/>
                  </a:lnTo>
                  <a:lnTo>
                    <a:pt x="390398" y="192039"/>
                  </a:lnTo>
                  <a:lnTo>
                    <a:pt x="370383" y="178393"/>
                  </a:lnTo>
                  <a:lnTo>
                    <a:pt x="346201" y="173355"/>
                  </a:lnTo>
                  <a:close/>
                </a:path>
                <a:path w="469900" h="388619">
                  <a:moveTo>
                    <a:pt x="52450" y="196977"/>
                  </a:moveTo>
                  <a:lnTo>
                    <a:pt x="44576" y="196977"/>
                  </a:lnTo>
                  <a:lnTo>
                    <a:pt x="26521" y="200263"/>
                  </a:lnTo>
                  <a:lnTo>
                    <a:pt x="12430" y="209454"/>
                  </a:lnTo>
                  <a:lnTo>
                    <a:pt x="3268" y="223551"/>
                  </a:lnTo>
                  <a:lnTo>
                    <a:pt x="0" y="241554"/>
                  </a:lnTo>
                  <a:lnTo>
                    <a:pt x="0" y="320294"/>
                  </a:lnTo>
                  <a:lnTo>
                    <a:pt x="44576" y="320294"/>
                  </a:lnTo>
                  <a:lnTo>
                    <a:pt x="44576" y="238887"/>
                  </a:lnTo>
                  <a:lnTo>
                    <a:pt x="45471" y="227627"/>
                  </a:lnTo>
                  <a:lnTo>
                    <a:pt x="47831" y="217297"/>
                  </a:lnTo>
                  <a:lnTo>
                    <a:pt x="51167" y="207918"/>
                  </a:lnTo>
                  <a:lnTo>
                    <a:pt x="54991" y="199517"/>
                  </a:lnTo>
                  <a:lnTo>
                    <a:pt x="52450" y="196977"/>
                  </a:lnTo>
                  <a:close/>
                </a:path>
                <a:path w="469900" h="388619">
                  <a:moveTo>
                    <a:pt x="424815" y="196977"/>
                  </a:moveTo>
                  <a:lnTo>
                    <a:pt x="411606" y="196977"/>
                  </a:lnTo>
                  <a:lnTo>
                    <a:pt x="416575" y="206807"/>
                  </a:lnTo>
                  <a:lnTo>
                    <a:pt x="419830" y="216662"/>
                  </a:lnTo>
                  <a:lnTo>
                    <a:pt x="421608" y="226516"/>
                  </a:lnTo>
                  <a:lnTo>
                    <a:pt x="422148" y="236347"/>
                  </a:lnTo>
                  <a:lnTo>
                    <a:pt x="422148" y="320294"/>
                  </a:lnTo>
                  <a:lnTo>
                    <a:pt x="469392" y="320294"/>
                  </a:lnTo>
                  <a:lnTo>
                    <a:pt x="469392" y="238887"/>
                  </a:lnTo>
                  <a:lnTo>
                    <a:pt x="465730" y="222426"/>
                  </a:lnTo>
                  <a:lnTo>
                    <a:pt x="455914" y="209121"/>
                  </a:lnTo>
                  <a:lnTo>
                    <a:pt x="441692" y="200221"/>
                  </a:lnTo>
                  <a:lnTo>
                    <a:pt x="424815" y="196977"/>
                  </a:lnTo>
                  <a:close/>
                </a:path>
                <a:path w="469900" h="388619">
                  <a:moveTo>
                    <a:pt x="44576" y="128651"/>
                  </a:moveTo>
                  <a:lnTo>
                    <a:pt x="29162" y="133421"/>
                  </a:lnTo>
                  <a:lnTo>
                    <a:pt x="19653" y="145097"/>
                  </a:lnTo>
                  <a:lnTo>
                    <a:pt x="18002" y="159726"/>
                  </a:lnTo>
                  <a:lnTo>
                    <a:pt x="26161" y="173355"/>
                  </a:lnTo>
                  <a:lnTo>
                    <a:pt x="31369" y="178435"/>
                  </a:lnTo>
                  <a:lnTo>
                    <a:pt x="37846" y="180721"/>
                  </a:lnTo>
                  <a:lnTo>
                    <a:pt x="44323" y="180721"/>
                  </a:lnTo>
                  <a:lnTo>
                    <a:pt x="54129" y="178925"/>
                  </a:lnTo>
                  <a:lnTo>
                    <a:pt x="62579" y="173783"/>
                  </a:lnTo>
                  <a:lnTo>
                    <a:pt x="68504" y="165665"/>
                  </a:lnTo>
                  <a:lnTo>
                    <a:pt x="70739" y="154940"/>
                  </a:lnTo>
                  <a:lnTo>
                    <a:pt x="68490" y="144188"/>
                  </a:lnTo>
                  <a:lnTo>
                    <a:pt x="62563" y="135890"/>
                  </a:lnTo>
                  <a:lnTo>
                    <a:pt x="54183" y="130544"/>
                  </a:lnTo>
                  <a:lnTo>
                    <a:pt x="44576" y="128651"/>
                  </a:lnTo>
                  <a:close/>
                </a:path>
                <a:path w="469900" h="388619">
                  <a:moveTo>
                    <a:pt x="424815" y="128651"/>
                  </a:moveTo>
                  <a:lnTo>
                    <a:pt x="409400" y="133421"/>
                  </a:lnTo>
                  <a:lnTo>
                    <a:pt x="399891" y="145097"/>
                  </a:lnTo>
                  <a:lnTo>
                    <a:pt x="398240" y="159726"/>
                  </a:lnTo>
                  <a:lnTo>
                    <a:pt x="406400" y="173355"/>
                  </a:lnTo>
                  <a:lnTo>
                    <a:pt x="411479" y="178435"/>
                  </a:lnTo>
                  <a:lnTo>
                    <a:pt x="418083" y="180721"/>
                  </a:lnTo>
                  <a:lnTo>
                    <a:pt x="424560" y="180721"/>
                  </a:lnTo>
                  <a:lnTo>
                    <a:pt x="434314" y="178925"/>
                  </a:lnTo>
                  <a:lnTo>
                    <a:pt x="442769" y="173783"/>
                  </a:lnTo>
                  <a:lnTo>
                    <a:pt x="448724" y="165665"/>
                  </a:lnTo>
                  <a:lnTo>
                    <a:pt x="450976" y="154940"/>
                  </a:lnTo>
                  <a:lnTo>
                    <a:pt x="448728" y="144188"/>
                  </a:lnTo>
                  <a:lnTo>
                    <a:pt x="442801" y="135890"/>
                  </a:lnTo>
                  <a:lnTo>
                    <a:pt x="434421" y="130544"/>
                  </a:lnTo>
                  <a:lnTo>
                    <a:pt x="424815" y="128651"/>
                  </a:lnTo>
                  <a:close/>
                </a:path>
                <a:path w="469900" h="388619">
                  <a:moveTo>
                    <a:pt x="123190" y="81407"/>
                  </a:moveTo>
                  <a:lnTo>
                    <a:pt x="99879" y="88344"/>
                  </a:lnTo>
                  <a:lnTo>
                    <a:pt x="86153" y="105378"/>
                  </a:lnTo>
                  <a:lnTo>
                    <a:pt x="83738" y="126841"/>
                  </a:lnTo>
                  <a:lnTo>
                    <a:pt x="94360" y="147066"/>
                  </a:lnTo>
                  <a:lnTo>
                    <a:pt x="101117" y="152654"/>
                  </a:lnTo>
                  <a:lnTo>
                    <a:pt x="108315" y="156527"/>
                  </a:lnTo>
                  <a:lnTo>
                    <a:pt x="115774" y="158781"/>
                  </a:lnTo>
                  <a:lnTo>
                    <a:pt x="123317" y="159512"/>
                  </a:lnTo>
                  <a:lnTo>
                    <a:pt x="138021" y="156674"/>
                  </a:lnTo>
                  <a:lnTo>
                    <a:pt x="150558" y="148717"/>
                  </a:lnTo>
                  <a:lnTo>
                    <a:pt x="159285" y="136473"/>
                  </a:lnTo>
                  <a:lnTo>
                    <a:pt x="162559" y="120777"/>
                  </a:lnTo>
                  <a:lnTo>
                    <a:pt x="159373" y="104659"/>
                  </a:lnTo>
                  <a:lnTo>
                    <a:pt x="150780" y="92233"/>
                  </a:lnTo>
                  <a:lnTo>
                    <a:pt x="138235" y="84236"/>
                  </a:lnTo>
                  <a:lnTo>
                    <a:pt x="123190" y="81407"/>
                  </a:lnTo>
                  <a:close/>
                </a:path>
                <a:path w="469900" h="388619">
                  <a:moveTo>
                    <a:pt x="346201" y="78867"/>
                  </a:moveTo>
                  <a:lnTo>
                    <a:pt x="323943" y="86201"/>
                  </a:lnTo>
                  <a:lnTo>
                    <a:pt x="310054" y="104108"/>
                  </a:lnTo>
                  <a:lnTo>
                    <a:pt x="307000" y="126444"/>
                  </a:lnTo>
                  <a:lnTo>
                    <a:pt x="317246" y="147066"/>
                  </a:lnTo>
                  <a:lnTo>
                    <a:pt x="323907" y="152026"/>
                  </a:lnTo>
                  <a:lnTo>
                    <a:pt x="331009" y="155511"/>
                  </a:lnTo>
                  <a:lnTo>
                    <a:pt x="338373" y="157567"/>
                  </a:lnTo>
                  <a:lnTo>
                    <a:pt x="345821" y="158242"/>
                  </a:lnTo>
                  <a:lnTo>
                    <a:pt x="360638" y="155471"/>
                  </a:lnTo>
                  <a:lnTo>
                    <a:pt x="373300" y="147510"/>
                  </a:lnTo>
                  <a:lnTo>
                    <a:pt x="382129" y="134881"/>
                  </a:lnTo>
                  <a:lnTo>
                    <a:pt x="385445" y="118110"/>
                  </a:lnTo>
                  <a:lnTo>
                    <a:pt x="382260" y="103534"/>
                  </a:lnTo>
                  <a:lnTo>
                    <a:pt x="373681" y="91900"/>
                  </a:lnTo>
                  <a:lnTo>
                    <a:pt x="361174" y="84195"/>
                  </a:lnTo>
                  <a:lnTo>
                    <a:pt x="346201" y="81407"/>
                  </a:lnTo>
                  <a:lnTo>
                    <a:pt x="346201" y="78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0084" y="2060448"/>
              <a:ext cx="2365375" cy="2087880"/>
            </a:xfrm>
            <a:custGeom>
              <a:avLst/>
              <a:gdLst/>
              <a:ahLst/>
              <a:cxnLst/>
              <a:rect l="l" t="t" r="r" b="b"/>
              <a:pathLst>
                <a:path w="2365375" h="2087879">
                  <a:moveTo>
                    <a:pt x="2365248" y="0"/>
                  </a:moveTo>
                  <a:lnTo>
                    <a:pt x="0" y="0"/>
                  </a:lnTo>
                  <a:lnTo>
                    <a:pt x="0" y="2087879"/>
                  </a:lnTo>
                  <a:lnTo>
                    <a:pt x="2365248" y="2087879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FDA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33516" y="2363724"/>
              <a:ext cx="548640" cy="914400"/>
            </a:xfrm>
            <a:custGeom>
              <a:avLst/>
              <a:gdLst/>
              <a:ahLst/>
              <a:cxnLst/>
              <a:rect l="l" t="t" r="r" b="b"/>
              <a:pathLst>
                <a:path w="548640" h="914400">
                  <a:moveTo>
                    <a:pt x="0" y="0"/>
                  </a:moveTo>
                  <a:lnTo>
                    <a:pt x="0" y="914400"/>
                  </a:lnTo>
                  <a:lnTo>
                    <a:pt x="548639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5150" y="2799334"/>
            <a:ext cx="117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concepto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oci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27760" y="2060448"/>
            <a:ext cx="4813300" cy="2087880"/>
            <a:chOff x="1127760" y="2060448"/>
            <a:chExt cx="4813300" cy="2087880"/>
          </a:xfrm>
        </p:grpSpPr>
        <p:sp>
          <p:nvSpPr>
            <p:cNvPr id="28" name="object 28"/>
            <p:cNvSpPr/>
            <p:nvPr/>
          </p:nvSpPr>
          <p:spPr>
            <a:xfrm>
              <a:off x="5303520" y="2205227"/>
              <a:ext cx="637540" cy="567055"/>
            </a:xfrm>
            <a:custGeom>
              <a:avLst/>
              <a:gdLst/>
              <a:ahLst/>
              <a:cxnLst/>
              <a:rect l="l" t="t" r="r" b="b"/>
              <a:pathLst>
                <a:path w="637539" h="567055">
                  <a:moveTo>
                    <a:pt x="60960" y="480314"/>
                  </a:moveTo>
                  <a:lnTo>
                    <a:pt x="57023" y="475488"/>
                  </a:lnTo>
                  <a:lnTo>
                    <a:pt x="51816" y="475488"/>
                  </a:lnTo>
                  <a:lnTo>
                    <a:pt x="47244" y="475488"/>
                  </a:lnTo>
                  <a:lnTo>
                    <a:pt x="42672" y="480314"/>
                  </a:lnTo>
                  <a:lnTo>
                    <a:pt x="42672" y="559689"/>
                  </a:lnTo>
                  <a:lnTo>
                    <a:pt x="47244" y="563880"/>
                  </a:lnTo>
                  <a:lnTo>
                    <a:pt x="57023" y="563880"/>
                  </a:lnTo>
                  <a:lnTo>
                    <a:pt x="60960" y="559689"/>
                  </a:lnTo>
                  <a:lnTo>
                    <a:pt x="60960" y="480314"/>
                  </a:lnTo>
                  <a:close/>
                </a:path>
                <a:path w="637539" h="567055">
                  <a:moveTo>
                    <a:pt x="150876" y="305562"/>
                  </a:moveTo>
                  <a:lnTo>
                    <a:pt x="106273" y="288213"/>
                  </a:lnTo>
                  <a:lnTo>
                    <a:pt x="82677" y="286512"/>
                  </a:lnTo>
                  <a:lnTo>
                    <a:pt x="77216" y="286512"/>
                  </a:lnTo>
                  <a:lnTo>
                    <a:pt x="73152" y="290830"/>
                  </a:lnTo>
                  <a:lnTo>
                    <a:pt x="73152" y="301371"/>
                  </a:lnTo>
                  <a:lnTo>
                    <a:pt x="77216" y="305562"/>
                  </a:lnTo>
                  <a:lnTo>
                    <a:pt x="82677" y="305562"/>
                  </a:lnTo>
                  <a:lnTo>
                    <a:pt x="93522" y="306019"/>
                  </a:lnTo>
                  <a:lnTo>
                    <a:pt x="108432" y="307517"/>
                  </a:lnTo>
                  <a:lnTo>
                    <a:pt x="124091" y="310337"/>
                  </a:lnTo>
                  <a:lnTo>
                    <a:pt x="137160" y="314706"/>
                  </a:lnTo>
                  <a:lnTo>
                    <a:pt x="138557" y="315468"/>
                  </a:lnTo>
                  <a:lnTo>
                    <a:pt x="144653" y="315468"/>
                  </a:lnTo>
                  <a:lnTo>
                    <a:pt x="148082" y="314071"/>
                  </a:lnTo>
                  <a:lnTo>
                    <a:pt x="150114" y="310515"/>
                  </a:lnTo>
                  <a:lnTo>
                    <a:pt x="150876" y="305562"/>
                  </a:lnTo>
                  <a:close/>
                </a:path>
                <a:path w="637539" h="567055">
                  <a:moveTo>
                    <a:pt x="368808" y="242316"/>
                  </a:moveTo>
                  <a:lnTo>
                    <a:pt x="365252" y="238887"/>
                  </a:lnTo>
                  <a:lnTo>
                    <a:pt x="363601" y="237109"/>
                  </a:lnTo>
                  <a:lnTo>
                    <a:pt x="361188" y="236220"/>
                  </a:lnTo>
                  <a:lnTo>
                    <a:pt x="356235" y="236220"/>
                  </a:lnTo>
                  <a:lnTo>
                    <a:pt x="353949" y="237109"/>
                  </a:lnTo>
                  <a:lnTo>
                    <a:pt x="352171" y="238887"/>
                  </a:lnTo>
                  <a:lnTo>
                    <a:pt x="347980" y="242874"/>
                  </a:lnTo>
                  <a:lnTo>
                    <a:pt x="347980" y="290322"/>
                  </a:lnTo>
                  <a:lnTo>
                    <a:pt x="347345" y="294386"/>
                  </a:lnTo>
                  <a:lnTo>
                    <a:pt x="338963" y="302768"/>
                  </a:lnTo>
                  <a:lnTo>
                    <a:pt x="325755" y="289560"/>
                  </a:lnTo>
                  <a:lnTo>
                    <a:pt x="343154" y="272923"/>
                  </a:lnTo>
                  <a:lnTo>
                    <a:pt x="346583" y="286766"/>
                  </a:lnTo>
                  <a:lnTo>
                    <a:pt x="347980" y="290322"/>
                  </a:lnTo>
                  <a:lnTo>
                    <a:pt x="347980" y="242874"/>
                  </a:lnTo>
                  <a:lnTo>
                    <a:pt x="169164" y="412623"/>
                  </a:lnTo>
                  <a:lnTo>
                    <a:pt x="167767" y="414655"/>
                  </a:lnTo>
                  <a:lnTo>
                    <a:pt x="164973" y="415417"/>
                  </a:lnTo>
                  <a:lnTo>
                    <a:pt x="154686" y="415417"/>
                  </a:lnTo>
                  <a:lnTo>
                    <a:pt x="150495" y="411226"/>
                  </a:lnTo>
                  <a:lnTo>
                    <a:pt x="150495" y="410591"/>
                  </a:lnTo>
                  <a:lnTo>
                    <a:pt x="150495" y="402209"/>
                  </a:lnTo>
                  <a:lnTo>
                    <a:pt x="153924" y="400812"/>
                  </a:lnTo>
                  <a:lnTo>
                    <a:pt x="155956" y="398018"/>
                  </a:lnTo>
                  <a:lnTo>
                    <a:pt x="158496" y="395478"/>
                  </a:lnTo>
                  <a:lnTo>
                    <a:pt x="178269" y="359613"/>
                  </a:lnTo>
                  <a:lnTo>
                    <a:pt x="179578" y="345821"/>
                  </a:lnTo>
                  <a:lnTo>
                    <a:pt x="179578" y="328549"/>
                  </a:lnTo>
                  <a:lnTo>
                    <a:pt x="183007" y="320929"/>
                  </a:lnTo>
                  <a:lnTo>
                    <a:pt x="189230" y="254127"/>
                  </a:lnTo>
                  <a:lnTo>
                    <a:pt x="189230" y="241554"/>
                  </a:lnTo>
                  <a:lnTo>
                    <a:pt x="185039" y="237490"/>
                  </a:lnTo>
                  <a:lnTo>
                    <a:pt x="171196" y="237490"/>
                  </a:lnTo>
                  <a:lnTo>
                    <a:pt x="171196" y="254127"/>
                  </a:lnTo>
                  <a:lnTo>
                    <a:pt x="171196" y="297942"/>
                  </a:lnTo>
                  <a:lnTo>
                    <a:pt x="167132" y="310388"/>
                  </a:lnTo>
                  <a:lnTo>
                    <a:pt x="162306" y="320167"/>
                  </a:lnTo>
                  <a:lnTo>
                    <a:pt x="161544" y="320929"/>
                  </a:lnTo>
                  <a:lnTo>
                    <a:pt x="161544" y="344424"/>
                  </a:lnTo>
                  <a:lnTo>
                    <a:pt x="146304" y="381254"/>
                  </a:lnTo>
                  <a:lnTo>
                    <a:pt x="134493" y="389877"/>
                  </a:lnTo>
                  <a:lnTo>
                    <a:pt x="134493" y="418211"/>
                  </a:lnTo>
                  <a:lnTo>
                    <a:pt x="126111" y="426466"/>
                  </a:lnTo>
                  <a:lnTo>
                    <a:pt x="122428" y="430276"/>
                  </a:lnTo>
                  <a:lnTo>
                    <a:pt x="117221" y="432308"/>
                  </a:lnTo>
                  <a:lnTo>
                    <a:pt x="106807" y="432308"/>
                  </a:lnTo>
                  <a:lnTo>
                    <a:pt x="101600" y="430276"/>
                  </a:lnTo>
                  <a:lnTo>
                    <a:pt x="97790" y="426466"/>
                  </a:lnTo>
                  <a:lnTo>
                    <a:pt x="89408" y="418846"/>
                  </a:lnTo>
                  <a:lnTo>
                    <a:pt x="90805" y="416052"/>
                  </a:lnTo>
                  <a:lnTo>
                    <a:pt x="91567" y="414020"/>
                  </a:lnTo>
                  <a:lnTo>
                    <a:pt x="91567" y="410591"/>
                  </a:lnTo>
                  <a:lnTo>
                    <a:pt x="97790" y="411861"/>
                  </a:lnTo>
                  <a:lnTo>
                    <a:pt x="103378" y="414020"/>
                  </a:lnTo>
                  <a:lnTo>
                    <a:pt x="118491" y="414020"/>
                  </a:lnTo>
                  <a:lnTo>
                    <a:pt x="126111" y="412623"/>
                  </a:lnTo>
                  <a:lnTo>
                    <a:pt x="132461" y="410591"/>
                  </a:lnTo>
                  <a:lnTo>
                    <a:pt x="133096" y="414020"/>
                  </a:lnTo>
                  <a:lnTo>
                    <a:pt x="133731" y="416052"/>
                  </a:lnTo>
                  <a:lnTo>
                    <a:pt x="134493" y="418211"/>
                  </a:lnTo>
                  <a:lnTo>
                    <a:pt x="134493" y="389877"/>
                  </a:lnTo>
                  <a:lnTo>
                    <a:pt x="131330" y="391655"/>
                  </a:lnTo>
                  <a:lnTo>
                    <a:pt x="122770" y="394500"/>
                  </a:lnTo>
                  <a:lnTo>
                    <a:pt x="113792" y="395478"/>
                  </a:lnTo>
                  <a:lnTo>
                    <a:pt x="112395" y="395478"/>
                  </a:lnTo>
                  <a:lnTo>
                    <a:pt x="75133" y="379247"/>
                  </a:lnTo>
                  <a:lnTo>
                    <a:pt x="60960" y="342392"/>
                  </a:lnTo>
                  <a:lnTo>
                    <a:pt x="60960" y="322199"/>
                  </a:lnTo>
                  <a:lnTo>
                    <a:pt x="60325" y="320929"/>
                  </a:lnTo>
                  <a:lnTo>
                    <a:pt x="54102" y="309753"/>
                  </a:lnTo>
                  <a:lnTo>
                    <a:pt x="52705" y="304927"/>
                  </a:lnTo>
                  <a:lnTo>
                    <a:pt x="50673" y="300609"/>
                  </a:lnTo>
                  <a:lnTo>
                    <a:pt x="50673" y="294386"/>
                  </a:lnTo>
                  <a:lnTo>
                    <a:pt x="53822" y="278726"/>
                  </a:lnTo>
                  <a:lnTo>
                    <a:pt x="62496" y="265925"/>
                  </a:lnTo>
                  <a:lnTo>
                    <a:pt x="75476" y="257302"/>
                  </a:lnTo>
                  <a:lnTo>
                    <a:pt x="91567" y="254127"/>
                  </a:lnTo>
                  <a:lnTo>
                    <a:pt x="171196" y="254127"/>
                  </a:lnTo>
                  <a:lnTo>
                    <a:pt x="171196" y="237490"/>
                  </a:lnTo>
                  <a:lnTo>
                    <a:pt x="90170" y="237490"/>
                  </a:lnTo>
                  <a:lnTo>
                    <a:pt x="67513" y="242023"/>
                  </a:lnTo>
                  <a:lnTo>
                    <a:pt x="48742" y="254495"/>
                  </a:lnTo>
                  <a:lnTo>
                    <a:pt x="35966" y="273227"/>
                  </a:lnTo>
                  <a:lnTo>
                    <a:pt x="31242" y="296545"/>
                  </a:lnTo>
                  <a:lnTo>
                    <a:pt x="31242" y="304927"/>
                  </a:lnTo>
                  <a:lnTo>
                    <a:pt x="33274" y="311785"/>
                  </a:lnTo>
                  <a:lnTo>
                    <a:pt x="36830" y="318770"/>
                  </a:lnTo>
                  <a:lnTo>
                    <a:pt x="40894" y="328549"/>
                  </a:lnTo>
                  <a:lnTo>
                    <a:pt x="40894" y="343154"/>
                  </a:lnTo>
                  <a:lnTo>
                    <a:pt x="43103" y="360743"/>
                  </a:lnTo>
                  <a:lnTo>
                    <a:pt x="49288" y="376783"/>
                  </a:lnTo>
                  <a:lnTo>
                    <a:pt x="58724" y="390779"/>
                  </a:lnTo>
                  <a:lnTo>
                    <a:pt x="70739" y="402209"/>
                  </a:lnTo>
                  <a:lnTo>
                    <a:pt x="70739" y="415417"/>
                  </a:lnTo>
                  <a:lnTo>
                    <a:pt x="67183" y="419481"/>
                  </a:lnTo>
                  <a:lnTo>
                    <a:pt x="62357" y="421640"/>
                  </a:lnTo>
                  <a:lnTo>
                    <a:pt x="29210" y="431419"/>
                  </a:lnTo>
                  <a:lnTo>
                    <a:pt x="17614" y="436448"/>
                  </a:lnTo>
                  <a:lnTo>
                    <a:pt x="8356" y="444842"/>
                  </a:lnTo>
                  <a:lnTo>
                    <a:pt x="2222" y="455726"/>
                  </a:lnTo>
                  <a:lnTo>
                    <a:pt x="0" y="468249"/>
                  </a:lnTo>
                  <a:lnTo>
                    <a:pt x="0" y="560578"/>
                  </a:lnTo>
                  <a:lnTo>
                    <a:pt x="4953" y="564769"/>
                  </a:lnTo>
                  <a:lnTo>
                    <a:pt x="15240" y="564769"/>
                  </a:lnTo>
                  <a:lnTo>
                    <a:pt x="19431" y="560578"/>
                  </a:lnTo>
                  <a:lnTo>
                    <a:pt x="19431" y="459867"/>
                  </a:lnTo>
                  <a:lnTo>
                    <a:pt x="25654" y="450850"/>
                  </a:lnTo>
                  <a:lnTo>
                    <a:pt x="34036" y="448691"/>
                  </a:lnTo>
                  <a:lnTo>
                    <a:pt x="67945" y="439039"/>
                  </a:lnTo>
                  <a:lnTo>
                    <a:pt x="70739" y="437642"/>
                  </a:lnTo>
                  <a:lnTo>
                    <a:pt x="72771" y="436880"/>
                  </a:lnTo>
                  <a:lnTo>
                    <a:pt x="75565" y="435483"/>
                  </a:lnTo>
                  <a:lnTo>
                    <a:pt x="81788" y="441706"/>
                  </a:lnTo>
                  <a:lnTo>
                    <a:pt x="87884" y="446722"/>
                  </a:lnTo>
                  <a:lnTo>
                    <a:pt x="94640" y="450202"/>
                  </a:lnTo>
                  <a:lnTo>
                    <a:pt x="101930" y="452234"/>
                  </a:lnTo>
                  <a:lnTo>
                    <a:pt x="109601" y="452882"/>
                  </a:lnTo>
                  <a:lnTo>
                    <a:pt x="117182" y="452234"/>
                  </a:lnTo>
                  <a:lnTo>
                    <a:pt x="124434" y="450202"/>
                  </a:lnTo>
                  <a:lnTo>
                    <a:pt x="131191" y="446722"/>
                  </a:lnTo>
                  <a:lnTo>
                    <a:pt x="137287" y="441706"/>
                  </a:lnTo>
                  <a:lnTo>
                    <a:pt x="143065" y="435483"/>
                  </a:lnTo>
                  <a:lnTo>
                    <a:pt x="145542" y="432816"/>
                  </a:lnTo>
                  <a:lnTo>
                    <a:pt x="150495" y="434848"/>
                  </a:lnTo>
                  <a:lnTo>
                    <a:pt x="154686" y="436245"/>
                  </a:lnTo>
                  <a:lnTo>
                    <a:pt x="168529" y="436245"/>
                  </a:lnTo>
                  <a:lnTo>
                    <a:pt x="175387" y="433451"/>
                  </a:lnTo>
                  <a:lnTo>
                    <a:pt x="176022" y="432816"/>
                  </a:lnTo>
                  <a:lnTo>
                    <a:pt x="176530" y="432308"/>
                  </a:lnTo>
                  <a:lnTo>
                    <a:pt x="180213" y="428625"/>
                  </a:lnTo>
                  <a:lnTo>
                    <a:pt x="194119" y="415417"/>
                  </a:lnTo>
                  <a:lnTo>
                    <a:pt x="310515" y="304927"/>
                  </a:lnTo>
                  <a:lnTo>
                    <a:pt x="323723" y="318008"/>
                  </a:lnTo>
                  <a:lnTo>
                    <a:pt x="172593" y="468884"/>
                  </a:lnTo>
                  <a:lnTo>
                    <a:pt x="166255" y="476681"/>
                  </a:lnTo>
                  <a:lnTo>
                    <a:pt x="161734" y="485241"/>
                  </a:lnTo>
                  <a:lnTo>
                    <a:pt x="159016" y="494322"/>
                  </a:lnTo>
                  <a:lnTo>
                    <a:pt x="158115" y="503682"/>
                  </a:lnTo>
                  <a:lnTo>
                    <a:pt x="158115" y="561975"/>
                  </a:lnTo>
                  <a:lnTo>
                    <a:pt x="162306" y="566928"/>
                  </a:lnTo>
                  <a:lnTo>
                    <a:pt x="172593" y="566928"/>
                  </a:lnTo>
                  <a:lnTo>
                    <a:pt x="176784" y="561975"/>
                  </a:lnTo>
                  <a:lnTo>
                    <a:pt x="176784" y="496062"/>
                  </a:lnTo>
                  <a:lnTo>
                    <a:pt x="180213" y="488315"/>
                  </a:lnTo>
                  <a:lnTo>
                    <a:pt x="185801" y="482092"/>
                  </a:lnTo>
                  <a:lnTo>
                    <a:pt x="354838" y="312547"/>
                  </a:lnTo>
                  <a:lnTo>
                    <a:pt x="359359" y="306933"/>
                  </a:lnTo>
                  <a:lnTo>
                    <a:pt x="360210" y="304927"/>
                  </a:lnTo>
                  <a:lnTo>
                    <a:pt x="361111" y="302768"/>
                  </a:lnTo>
                  <a:lnTo>
                    <a:pt x="362305" y="299935"/>
                  </a:lnTo>
                  <a:lnTo>
                    <a:pt x="363423" y="292277"/>
                  </a:lnTo>
                  <a:lnTo>
                    <a:pt x="360908" y="272923"/>
                  </a:lnTo>
                  <a:lnTo>
                    <a:pt x="359029" y="258318"/>
                  </a:lnTo>
                  <a:lnTo>
                    <a:pt x="368808" y="248539"/>
                  </a:lnTo>
                  <a:lnTo>
                    <a:pt x="368808" y="242316"/>
                  </a:lnTo>
                  <a:close/>
                </a:path>
                <a:path w="637539" h="567055">
                  <a:moveTo>
                    <a:pt x="588264" y="66929"/>
                  </a:moveTo>
                  <a:lnTo>
                    <a:pt x="586105" y="62103"/>
                  </a:lnTo>
                  <a:lnTo>
                    <a:pt x="582676" y="57912"/>
                  </a:lnTo>
                  <a:lnTo>
                    <a:pt x="527939" y="57912"/>
                  </a:lnTo>
                  <a:lnTo>
                    <a:pt x="522351" y="57912"/>
                  </a:lnTo>
                  <a:lnTo>
                    <a:pt x="518160" y="62103"/>
                  </a:lnTo>
                  <a:lnTo>
                    <a:pt x="518160" y="72517"/>
                  </a:lnTo>
                  <a:lnTo>
                    <a:pt x="522351" y="77343"/>
                  </a:lnTo>
                  <a:lnTo>
                    <a:pt x="554990" y="77343"/>
                  </a:lnTo>
                  <a:lnTo>
                    <a:pt x="453009" y="178562"/>
                  </a:lnTo>
                  <a:lnTo>
                    <a:pt x="408178" y="133096"/>
                  </a:lnTo>
                  <a:lnTo>
                    <a:pt x="405892" y="132207"/>
                  </a:lnTo>
                  <a:lnTo>
                    <a:pt x="400939" y="132207"/>
                  </a:lnTo>
                  <a:lnTo>
                    <a:pt x="398526" y="133096"/>
                  </a:lnTo>
                  <a:lnTo>
                    <a:pt x="309372" y="222885"/>
                  </a:lnTo>
                  <a:lnTo>
                    <a:pt x="309372" y="228346"/>
                  </a:lnTo>
                  <a:lnTo>
                    <a:pt x="312928" y="231902"/>
                  </a:lnTo>
                  <a:lnTo>
                    <a:pt x="314325" y="233934"/>
                  </a:lnTo>
                  <a:lnTo>
                    <a:pt x="317119" y="234696"/>
                  </a:lnTo>
                  <a:lnTo>
                    <a:pt x="322580" y="234696"/>
                  </a:lnTo>
                  <a:lnTo>
                    <a:pt x="323977" y="233934"/>
                  </a:lnTo>
                  <a:lnTo>
                    <a:pt x="326771" y="231902"/>
                  </a:lnTo>
                  <a:lnTo>
                    <a:pt x="404495" y="154305"/>
                  </a:lnTo>
                  <a:lnTo>
                    <a:pt x="449834" y="199009"/>
                  </a:lnTo>
                  <a:lnTo>
                    <a:pt x="452247" y="199771"/>
                  </a:lnTo>
                  <a:lnTo>
                    <a:pt x="457200" y="199771"/>
                  </a:lnTo>
                  <a:lnTo>
                    <a:pt x="459613" y="199009"/>
                  </a:lnTo>
                  <a:lnTo>
                    <a:pt x="569468" y="89154"/>
                  </a:lnTo>
                  <a:lnTo>
                    <a:pt x="569468" y="121031"/>
                  </a:lnTo>
                  <a:lnTo>
                    <a:pt x="573659" y="125857"/>
                  </a:lnTo>
                  <a:lnTo>
                    <a:pt x="584073" y="125857"/>
                  </a:lnTo>
                  <a:lnTo>
                    <a:pt x="588264" y="121031"/>
                  </a:lnTo>
                  <a:lnTo>
                    <a:pt x="588264" y="66929"/>
                  </a:lnTo>
                  <a:close/>
                </a:path>
                <a:path w="637539" h="567055">
                  <a:moveTo>
                    <a:pt x="637032" y="29718"/>
                  </a:moveTo>
                  <a:lnTo>
                    <a:pt x="634606" y="18059"/>
                  </a:lnTo>
                  <a:lnTo>
                    <a:pt x="628142" y="8623"/>
                  </a:lnTo>
                  <a:lnTo>
                    <a:pt x="618807" y="2311"/>
                  </a:lnTo>
                  <a:lnTo>
                    <a:pt x="607822" y="0"/>
                  </a:lnTo>
                  <a:lnTo>
                    <a:pt x="289814" y="0"/>
                  </a:lnTo>
                  <a:lnTo>
                    <a:pt x="278218" y="2311"/>
                  </a:lnTo>
                  <a:lnTo>
                    <a:pt x="268960" y="8623"/>
                  </a:lnTo>
                  <a:lnTo>
                    <a:pt x="262826" y="18059"/>
                  </a:lnTo>
                  <a:lnTo>
                    <a:pt x="260604" y="29718"/>
                  </a:lnTo>
                  <a:lnTo>
                    <a:pt x="260604" y="285750"/>
                  </a:lnTo>
                  <a:lnTo>
                    <a:pt x="264795" y="289941"/>
                  </a:lnTo>
                  <a:lnTo>
                    <a:pt x="275209" y="289941"/>
                  </a:lnTo>
                  <a:lnTo>
                    <a:pt x="279400" y="285750"/>
                  </a:lnTo>
                  <a:lnTo>
                    <a:pt x="279400" y="23495"/>
                  </a:lnTo>
                  <a:lnTo>
                    <a:pt x="283464" y="18669"/>
                  </a:lnTo>
                  <a:lnTo>
                    <a:pt x="613410" y="18669"/>
                  </a:lnTo>
                  <a:lnTo>
                    <a:pt x="618236" y="23495"/>
                  </a:lnTo>
                  <a:lnTo>
                    <a:pt x="618236" y="293370"/>
                  </a:lnTo>
                  <a:lnTo>
                    <a:pt x="613410" y="297561"/>
                  </a:lnTo>
                  <a:lnTo>
                    <a:pt x="389763" y="297561"/>
                  </a:lnTo>
                  <a:lnTo>
                    <a:pt x="384937" y="301752"/>
                  </a:lnTo>
                  <a:lnTo>
                    <a:pt x="384937" y="312166"/>
                  </a:lnTo>
                  <a:lnTo>
                    <a:pt x="389763" y="316992"/>
                  </a:lnTo>
                  <a:lnTo>
                    <a:pt x="607822" y="316992"/>
                  </a:lnTo>
                  <a:lnTo>
                    <a:pt x="619125" y="314680"/>
                  </a:lnTo>
                  <a:lnTo>
                    <a:pt x="628421" y="308317"/>
                  </a:lnTo>
                  <a:lnTo>
                    <a:pt x="634707" y="298831"/>
                  </a:lnTo>
                  <a:lnTo>
                    <a:pt x="637032" y="287147"/>
                  </a:lnTo>
                  <a:lnTo>
                    <a:pt x="637032" y="2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27760" y="2060447"/>
              <a:ext cx="2862580" cy="2087880"/>
            </a:xfrm>
            <a:custGeom>
              <a:avLst/>
              <a:gdLst/>
              <a:ahLst/>
              <a:cxnLst/>
              <a:rect l="l" t="t" r="r" b="b"/>
              <a:pathLst>
                <a:path w="2862579" h="2087879">
                  <a:moveTo>
                    <a:pt x="2862072" y="760476"/>
                  </a:moveTo>
                  <a:lnTo>
                    <a:pt x="2365248" y="346456"/>
                  </a:lnTo>
                  <a:lnTo>
                    <a:pt x="2365248" y="0"/>
                  </a:lnTo>
                  <a:lnTo>
                    <a:pt x="473075" y="0"/>
                  </a:lnTo>
                  <a:lnTo>
                    <a:pt x="0" y="417576"/>
                  </a:lnTo>
                  <a:lnTo>
                    <a:pt x="0" y="2087880"/>
                  </a:lnTo>
                  <a:lnTo>
                    <a:pt x="2365248" y="2087880"/>
                  </a:lnTo>
                  <a:lnTo>
                    <a:pt x="2365248" y="1174496"/>
                  </a:lnTo>
                  <a:lnTo>
                    <a:pt x="2862072" y="760476"/>
                  </a:lnTo>
                  <a:close/>
                </a:path>
              </a:pathLst>
            </a:custGeom>
            <a:solidFill>
              <a:srgbClr val="F3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782572" y="2871342"/>
            <a:ext cx="90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  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1771" y="2276855"/>
            <a:ext cx="548313" cy="5425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0420" y="4293107"/>
            <a:ext cx="2725420" cy="2286000"/>
          </a:xfrm>
          <a:custGeom>
            <a:avLst/>
            <a:gdLst/>
            <a:ahLst/>
            <a:cxnLst/>
            <a:rect l="l" t="t" r="r" b="b"/>
            <a:pathLst>
              <a:path w="2725420" h="2286000">
                <a:moveTo>
                  <a:pt x="2724912" y="0"/>
                </a:moveTo>
                <a:lnTo>
                  <a:pt x="359664" y="0"/>
                </a:lnTo>
                <a:lnTo>
                  <a:pt x="359664" y="300736"/>
                </a:lnTo>
                <a:lnTo>
                  <a:pt x="0" y="600456"/>
                </a:lnTo>
                <a:lnTo>
                  <a:pt x="359664" y="900176"/>
                </a:lnTo>
                <a:lnTo>
                  <a:pt x="359664" y="2286000"/>
                </a:lnTo>
                <a:lnTo>
                  <a:pt x="2724912" y="2286000"/>
                </a:lnTo>
                <a:lnTo>
                  <a:pt x="2724912" y="0"/>
                </a:lnTo>
                <a:close/>
              </a:path>
            </a:pathLst>
          </a:custGeom>
          <a:solidFill>
            <a:srgbClr val="277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59122" y="5031994"/>
            <a:ext cx="114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cci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0082" y="918747"/>
            <a:ext cx="584200" cy="666115"/>
            <a:chOff x="790082" y="918747"/>
            <a:chExt cx="584200" cy="666115"/>
          </a:xfrm>
        </p:grpSpPr>
        <p:sp>
          <p:nvSpPr>
            <p:cNvPr id="8" name="object 8"/>
            <p:cNvSpPr/>
            <p:nvPr/>
          </p:nvSpPr>
          <p:spPr>
            <a:xfrm>
              <a:off x="790079" y="918755"/>
              <a:ext cx="584200" cy="666115"/>
            </a:xfrm>
            <a:custGeom>
              <a:avLst/>
              <a:gdLst/>
              <a:ahLst/>
              <a:cxnLst/>
              <a:rect l="l" t="t" r="r" b="b"/>
              <a:pathLst>
                <a:path w="584200" h="666115">
                  <a:moveTo>
                    <a:pt x="373468" y="292100"/>
                  </a:moveTo>
                  <a:lnTo>
                    <a:pt x="310769" y="292100"/>
                  </a:lnTo>
                  <a:lnTo>
                    <a:pt x="310769" y="329793"/>
                  </a:lnTo>
                  <a:lnTo>
                    <a:pt x="335775" y="329793"/>
                  </a:lnTo>
                  <a:lnTo>
                    <a:pt x="373468" y="292100"/>
                  </a:lnTo>
                  <a:close/>
                </a:path>
                <a:path w="584200" h="666115">
                  <a:moveTo>
                    <a:pt x="470865" y="141338"/>
                  </a:moveTo>
                  <a:lnTo>
                    <a:pt x="310769" y="141338"/>
                  </a:lnTo>
                  <a:lnTo>
                    <a:pt x="310769" y="179031"/>
                  </a:lnTo>
                  <a:lnTo>
                    <a:pt x="470865" y="179031"/>
                  </a:lnTo>
                  <a:lnTo>
                    <a:pt x="470865" y="141338"/>
                  </a:lnTo>
                  <a:close/>
                </a:path>
                <a:path w="584200" h="666115">
                  <a:moveTo>
                    <a:pt x="583869" y="0"/>
                  </a:moveTo>
                  <a:lnTo>
                    <a:pt x="0" y="0"/>
                  </a:lnTo>
                  <a:lnTo>
                    <a:pt x="0" y="665568"/>
                  </a:lnTo>
                  <a:lnTo>
                    <a:pt x="56502" y="609053"/>
                  </a:lnTo>
                  <a:lnTo>
                    <a:pt x="56502" y="56527"/>
                  </a:lnTo>
                  <a:lnTo>
                    <a:pt x="527367" y="56527"/>
                  </a:lnTo>
                  <a:lnTo>
                    <a:pt x="527367" y="138201"/>
                  </a:lnTo>
                  <a:lnTo>
                    <a:pt x="583869" y="81699"/>
                  </a:lnTo>
                  <a:lnTo>
                    <a:pt x="583869" y="56527"/>
                  </a:lnTo>
                  <a:lnTo>
                    <a:pt x="583869" y="0"/>
                  </a:lnTo>
                  <a:close/>
                </a:path>
              </a:pathLst>
            </a:custGeom>
            <a:solidFill>
              <a:srgbClr val="0D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91" y="1012973"/>
              <a:ext cx="139377" cy="114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91" y="1163734"/>
              <a:ext cx="139377" cy="114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091" y="1314496"/>
              <a:ext cx="134904" cy="11045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79747" y="4293108"/>
            <a:ext cx="4608830" cy="2286000"/>
            <a:chOff x="4079747" y="4293108"/>
            <a:chExt cx="4608830" cy="2286000"/>
          </a:xfrm>
        </p:grpSpPr>
        <p:sp>
          <p:nvSpPr>
            <p:cNvPr id="13" name="object 13"/>
            <p:cNvSpPr/>
            <p:nvPr/>
          </p:nvSpPr>
          <p:spPr>
            <a:xfrm>
              <a:off x="4162043" y="6028969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065" y="0"/>
                  </a:moveTo>
                  <a:lnTo>
                    <a:pt x="100608" y="7545"/>
                  </a:lnTo>
                  <a:lnTo>
                    <a:pt x="60240" y="28551"/>
                  </a:lnTo>
                  <a:lnTo>
                    <a:pt x="28395" y="60569"/>
                  </a:lnTo>
                  <a:lnTo>
                    <a:pt x="7504" y="101152"/>
                  </a:lnTo>
                  <a:lnTo>
                    <a:pt x="0" y="147853"/>
                  </a:lnTo>
                  <a:lnTo>
                    <a:pt x="7504" y="194516"/>
                  </a:lnTo>
                  <a:lnTo>
                    <a:pt x="28395" y="235077"/>
                  </a:lnTo>
                  <a:lnTo>
                    <a:pt x="60240" y="267083"/>
                  </a:lnTo>
                  <a:lnTo>
                    <a:pt x="100608" y="288085"/>
                  </a:lnTo>
                  <a:lnTo>
                    <a:pt x="147065" y="295630"/>
                  </a:lnTo>
                  <a:lnTo>
                    <a:pt x="193523" y="288085"/>
                  </a:lnTo>
                  <a:lnTo>
                    <a:pt x="233891" y="267083"/>
                  </a:lnTo>
                  <a:lnTo>
                    <a:pt x="265736" y="235077"/>
                  </a:lnTo>
                  <a:lnTo>
                    <a:pt x="286627" y="194516"/>
                  </a:lnTo>
                  <a:lnTo>
                    <a:pt x="294131" y="147853"/>
                  </a:lnTo>
                  <a:lnTo>
                    <a:pt x="292992" y="130277"/>
                  </a:lnTo>
                  <a:lnTo>
                    <a:pt x="277240" y="80606"/>
                  </a:lnTo>
                  <a:lnTo>
                    <a:pt x="260459" y="108402"/>
                  </a:lnTo>
                  <a:lnTo>
                    <a:pt x="264207" y="121240"/>
                  </a:lnTo>
                  <a:lnTo>
                    <a:pt x="266503" y="134431"/>
                  </a:lnTo>
                  <a:lnTo>
                    <a:pt x="267334" y="147853"/>
                  </a:lnTo>
                  <a:lnTo>
                    <a:pt x="257865" y="194857"/>
                  </a:lnTo>
                  <a:lnTo>
                    <a:pt x="232060" y="233294"/>
                  </a:lnTo>
                  <a:lnTo>
                    <a:pt x="193825" y="259236"/>
                  </a:lnTo>
                  <a:lnTo>
                    <a:pt x="147065" y="268757"/>
                  </a:lnTo>
                  <a:lnTo>
                    <a:pt x="100286" y="259236"/>
                  </a:lnTo>
                  <a:lnTo>
                    <a:pt x="62007" y="233294"/>
                  </a:lnTo>
                  <a:lnTo>
                    <a:pt x="36159" y="194857"/>
                  </a:lnTo>
                  <a:lnTo>
                    <a:pt x="26669" y="147853"/>
                  </a:lnTo>
                  <a:lnTo>
                    <a:pt x="36159" y="100794"/>
                  </a:lnTo>
                  <a:lnTo>
                    <a:pt x="62007" y="62336"/>
                  </a:lnTo>
                  <a:lnTo>
                    <a:pt x="100286" y="36391"/>
                  </a:lnTo>
                  <a:lnTo>
                    <a:pt x="147065" y="26873"/>
                  </a:lnTo>
                  <a:lnTo>
                    <a:pt x="160408" y="27680"/>
                  </a:lnTo>
                  <a:lnTo>
                    <a:pt x="173513" y="29987"/>
                  </a:lnTo>
                  <a:lnTo>
                    <a:pt x="186285" y="33766"/>
                  </a:lnTo>
                  <a:lnTo>
                    <a:pt x="198627" y="38989"/>
                  </a:lnTo>
                  <a:lnTo>
                    <a:pt x="213867" y="23634"/>
                  </a:lnTo>
                  <a:lnTo>
                    <a:pt x="213867" y="16827"/>
                  </a:lnTo>
                  <a:lnTo>
                    <a:pt x="198054" y="9697"/>
                  </a:lnTo>
                  <a:lnTo>
                    <a:pt x="181562" y="4413"/>
                  </a:lnTo>
                  <a:lnTo>
                    <a:pt x="164522" y="1129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5560" y="6083808"/>
              <a:ext cx="187275" cy="1859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79748" y="5949721"/>
              <a:ext cx="457200" cy="455930"/>
            </a:xfrm>
            <a:custGeom>
              <a:avLst/>
              <a:gdLst/>
              <a:ahLst/>
              <a:cxnLst/>
              <a:rect l="l" t="t" r="r" b="b"/>
              <a:pathLst>
                <a:path w="457200" h="455929">
                  <a:moveTo>
                    <a:pt x="457111" y="69024"/>
                  </a:moveTo>
                  <a:lnTo>
                    <a:pt x="456247" y="61582"/>
                  </a:lnTo>
                  <a:lnTo>
                    <a:pt x="451561" y="55727"/>
                  </a:lnTo>
                  <a:lnTo>
                    <a:pt x="443865" y="53340"/>
                  </a:lnTo>
                  <a:lnTo>
                    <a:pt x="403606" y="53340"/>
                  </a:lnTo>
                  <a:lnTo>
                    <a:pt x="403606" y="5308"/>
                  </a:lnTo>
                  <a:lnTo>
                    <a:pt x="397002" y="0"/>
                  </a:lnTo>
                  <a:lnTo>
                    <a:pt x="390144" y="0"/>
                  </a:lnTo>
                  <a:lnTo>
                    <a:pt x="386842" y="0"/>
                  </a:lnTo>
                  <a:lnTo>
                    <a:pt x="383413" y="1206"/>
                  </a:lnTo>
                  <a:lnTo>
                    <a:pt x="324612" y="59740"/>
                  </a:lnTo>
                  <a:lnTo>
                    <a:pt x="323088" y="63169"/>
                  </a:lnTo>
                  <a:lnTo>
                    <a:pt x="323215" y="114503"/>
                  </a:lnTo>
                  <a:lnTo>
                    <a:pt x="246507" y="190665"/>
                  </a:lnTo>
                  <a:lnTo>
                    <a:pt x="241173" y="188112"/>
                  </a:lnTo>
                  <a:lnTo>
                    <a:pt x="235331" y="186664"/>
                  </a:lnTo>
                  <a:lnTo>
                    <a:pt x="229362" y="186664"/>
                  </a:lnTo>
                  <a:lnTo>
                    <a:pt x="192151" y="211340"/>
                  </a:lnTo>
                  <a:lnTo>
                    <a:pt x="189268" y="222859"/>
                  </a:lnTo>
                  <a:lnTo>
                    <a:pt x="189865" y="234454"/>
                  </a:lnTo>
                  <a:lnTo>
                    <a:pt x="221538" y="265925"/>
                  </a:lnTo>
                  <a:lnTo>
                    <a:pt x="229362" y="266674"/>
                  </a:lnTo>
                  <a:lnTo>
                    <a:pt x="234442" y="266674"/>
                  </a:lnTo>
                  <a:lnTo>
                    <a:pt x="267830" y="238429"/>
                  </a:lnTo>
                  <a:lnTo>
                    <a:pt x="269621" y="226720"/>
                  </a:lnTo>
                  <a:lnTo>
                    <a:pt x="269494" y="220738"/>
                  </a:lnTo>
                  <a:lnTo>
                    <a:pt x="268097" y="214909"/>
                  </a:lnTo>
                  <a:lnTo>
                    <a:pt x="265557" y="209575"/>
                  </a:lnTo>
                  <a:lnTo>
                    <a:pt x="342138" y="133350"/>
                  </a:lnTo>
                  <a:lnTo>
                    <a:pt x="393827" y="133350"/>
                  </a:lnTo>
                  <a:lnTo>
                    <a:pt x="397129" y="131927"/>
                  </a:lnTo>
                  <a:lnTo>
                    <a:pt x="453390" y="76111"/>
                  </a:lnTo>
                  <a:lnTo>
                    <a:pt x="457111" y="69024"/>
                  </a:lnTo>
                  <a:close/>
                </a:path>
                <a:path w="457200" h="455929">
                  <a:moveTo>
                    <a:pt x="457200" y="226974"/>
                  </a:moveTo>
                  <a:lnTo>
                    <a:pt x="455764" y="202311"/>
                  </a:lnTo>
                  <a:lnTo>
                    <a:pt x="451700" y="177990"/>
                  </a:lnTo>
                  <a:lnTo>
                    <a:pt x="445008" y="154266"/>
                  </a:lnTo>
                  <a:lnTo>
                    <a:pt x="435737" y="131356"/>
                  </a:lnTo>
                  <a:lnTo>
                    <a:pt x="418592" y="148424"/>
                  </a:lnTo>
                  <a:lnTo>
                    <a:pt x="412483" y="153466"/>
                  </a:lnTo>
                  <a:lnTo>
                    <a:pt x="405549" y="157149"/>
                  </a:lnTo>
                  <a:lnTo>
                    <a:pt x="398030" y="159423"/>
                  </a:lnTo>
                  <a:lnTo>
                    <a:pt x="389763" y="160185"/>
                  </a:lnTo>
                  <a:lnTo>
                    <a:pt x="395706" y="176314"/>
                  </a:lnTo>
                  <a:lnTo>
                    <a:pt x="400011" y="192887"/>
                  </a:lnTo>
                  <a:lnTo>
                    <a:pt x="402653" y="209816"/>
                  </a:lnTo>
                  <a:lnTo>
                    <a:pt x="403606" y="226974"/>
                  </a:lnTo>
                  <a:lnTo>
                    <a:pt x="397370" y="273050"/>
                  </a:lnTo>
                  <a:lnTo>
                    <a:pt x="379793" y="314490"/>
                  </a:lnTo>
                  <a:lnTo>
                    <a:pt x="352552" y="349605"/>
                  </a:lnTo>
                  <a:lnTo>
                    <a:pt x="317296" y="376758"/>
                  </a:lnTo>
                  <a:lnTo>
                    <a:pt x="275717" y="394271"/>
                  </a:lnTo>
                  <a:lnTo>
                    <a:pt x="229489" y="400469"/>
                  </a:lnTo>
                  <a:lnTo>
                    <a:pt x="183248" y="394271"/>
                  </a:lnTo>
                  <a:lnTo>
                    <a:pt x="141668" y="376758"/>
                  </a:lnTo>
                  <a:lnTo>
                    <a:pt x="106413" y="349605"/>
                  </a:lnTo>
                  <a:lnTo>
                    <a:pt x="79171" y="314490"/>
                  </a:lnTo>
                  <a:lnTo>
                    <a:pt x="61595" y="273050"/>
                  </a:lnTo>
                  <a:lnTo>
                    <a:pt x="55372" y="226974"/>
                  </a:lnTo>
                  <a:lnTo>
                    <a:pt x="61595" y="180898"/>
                  </a:lnTo>
                  <a:lnTo>
                    <a:pt x="79171" y="139446"/>
                  </a:lnTo>
                  <a:lnTo>
                    <a:pt x="106426" y="104305"/>
                  </a:lnTo>
                  <a:lnTo>
                    <a:pt x="141668" y="77127"/>
                  </a:lnTo>
                  <a:lnTo>
                    <a:pt x="183248" y="59601"/>
                  </a:lnTo>
                  <a:lnTo>
                    <a:pt x="229489" y="53378"/>
                  </a:lnTo>
                  <a:lnTo>
                    <a:pt x="246659" y="54343"/>
                  </a:lnTo>
                  <a:lnTo>
                    <a:pt x="263613" y="56984"/>
                  </a:lnTo>
                  <a:lnTo>
                    <a:pt x="280238" y="61290"/>
                  </a:lnTo>
                  <a:lnTo>
                    <a:pt x="296418" y="67221"/>
                  </a:lnTo>
                  <a:lnTo>
                    <a:pt x="297180" y="58902"/>
                  </a:lnTo>
                  <a:lnTo>
                    <a:pt x="299466" y="51409"/>
                  </a:lnTo>
                  <a:lnTo>
                    <a:pt x="303161" y="44526"/>
                  </a:lnTo>
                  <a:lnTo>
                    <a:pt x="308229" y="38442"/>
                  </a:lnTo>
                  <a:lnTo>
                    <a:pt x="325247" y="21348"/>
                  </a:lnTo>
                  <a:lnTo>
                    <a:pt x="302298" y="12115"/>
                  </a:lnTo>
                  <a:lnTo>
                    <a:pt x="278549" y="5448"/>
                  </a:lnTo>
                  <a:lnTo>
                    <a:pt x="254215" y="1397"/>
                  </a:lnTo>
                  <a:lnTo>
                    <a:pt x="229489" y="0"/>
                  </a:lnTo>
                  <a:lnTo>
                    <a:pt x="183565" y="4622"/>
                  </a:lnTo>
                  <a:lnTo>
                    <a:pt x="140639" y="17868"/>
                  </a:lnTo>
                  <a:lnTo>
                    <a:pt x="101676" y="38823"/>
                  </a:lnTo>
                  <a:lnTo>
                    <a:pt x="67640" y="66548"/>
                  </a:lnTo>
                  <a:lnTo>
                    <a:pt x="39484" y="100152"/>
                  </a:lnTo>
                  <a:lnTo>
                    <a:pt x="18186" y="138709"/>
                  </a:lnTo>
                  <a:lnTo>
                    <a:pt x="4699" y="181292"/>
                  </a:lnTo>
                  <a:lnTo>
                    <a:pt x="0" y="226974"/>
                  </a:lnTo>
                  <a:lnTo>
                    <a:pt x="4699" y="272719"/>
                  </a:lnTo>
                  <a:lnTo>
                    <a:pt x="18186" y="315480"/>
                  </a:lnTo>
                  <a:lnTo>
                    <a:pt x="39484" y="354304"/>
                  </a:lnTo>
                  <a:lnTo>
                    <a:pt x="67640" y="388226"/>
                  </a:lnTo>
                  <a:lnTo>
                    <a:pt x="101676" y="416280"/>
                  </a:lnTo>
                  <a:lnTo>
                    <a:pt x="140639" y="437515"/>
                  </a:lnTo>
                  <a:lnTo>
                    <a:pt x="183565" y="450964"/>
                  </a:lnTo>
                  <a:lnTo>
                    <a:pt x="229489" y="455650"/>
                  </a:lnTo>
                  <a:lnTo>
                    <a:pt x="275297" y="450964"/>
                  </a:lnTo>
                  <a:lnTo>
                    <a:pt x="317995" y="437515"/>
                  </a:lnTo>
                  <a:lnTo>
                    <a:pt x="356666" y="416280"/>
                  </a:lnTo>
                  <a:lnTo>
                    <a:pt x="390398" y="388226"/>
                  </a:lnTo>
                  <a:lnTo>
                    <a:pt x="418223" y="354304"/>
                  </a:lnTo>
                  <a:lnTo>
                    <a:pt x="439254" y="315480"/>
                  </a:lnTo>
                  <a:lnTo>
                    <a:pt x="452551" y="272719"/>
                  </a:lnTo>
                  <a:lnTo>
                    <a:pt x="457200" y="226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97880" y="4293107"/>
              <a:ext cx="2790825" cy="2286000"/>
            </a:xfrm>
            <a:custGeom>
              <a:avLst/>
              <a:gdLst/>
              <a:ahLst/>
              <a:cxnLst/>
              <a:rect l="l" t="t" r="r" b="b"/>
              <a:pathLst>
                <a:path w="2790825" h="2286000">
                  <a:moveTo>
                    <a:pt x="2790444" y="0"/>
                  </a:moveTo>
                  <a:lnTo>
                    <a:pt x="414528" y="0"/>
                  </a:lnTo>
                  <a:lnTo>
                    <a:pt x="414528" y="273304"/>
                  </a:lnTo>
                  <a:lnTo>
                    <a:pt x="0" y="618744"/>
                  </a:lnTo>
                  <a:lnTo>
                    <a:pt x="414528" y="964184"/>
                  </a:lnTo>
                  <a:lnTo>
                    <a:pt x="414528" y="2286000"/>
                  </a:lnTo>
                  <a:lnTo>
                    <a:pt x="2790444" y="2286000"/>
                  </a:lnTo>
                  <a:lnTo>
                    <a:pt x="2790444" y="0"/>
                  </a:lnTo>
                  <a:close/>
                </a:path>
              </a:pathLst>
            </a:custGeom>
            <a:solidFill>
              <a:srgbClr val="ABC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94536" y="1014806"/>
            <a:ext cx="4225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Formato</a:t>
            </a:r>
            <a:r>
              <a:rPr sz="2800" spc="-15" dirty="0"/>
              <a:t> </a:t>
            </a:r>
            <a:r>
              <a:rPr sz="2800" spc="-5" dirty="0"/>
              <a:t>de un</a:t>
            </a:r>
            <a:r>
              <a:rPr sz="2800" spc="20" dirty="0"/>
              <a:t> </a:t>
            </a:r>
            <a:r>
              <a:rPr sz="2800" b="1" spc="-5" dirty="0">
                <a:latin typeface="Calibri"/>
                <a:cs typeface="Calibri"/>
              </a:rPr>
              <a:t>Business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23709" y="4815967"/>
            <a:ext cx="17576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incorporación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personas.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Perfiles,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motivación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retención.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12408" y="1792223"/>
            <a:ext cx="2365375" cy="2286000"/>
          </a:xfrm>
          <a:custGeom>
            <a:avLst/>
            <a:gdLst/>
            <a:ahLst/>
            <a:cxnLst/>
            <a:rect l="l" t="t" r="r" b="b"/>
            <a:pathLst>
              <a:path w="2365375" h="2286000">
                <a:moveTo>
                  <a:pt x="2365247" y="0"/>
                </a:moveTo>
                <a:lnTo>
                  <a:pt x="0" y="0"/>
                </a:lnTo>
                <a:lnTo>
                  <a:pt x="0" y="2286000"/>
                </a:lnTo>
                <a:lnTo>
                  <a:pt x="2365247" y="2286000"/>
                </a:lnTo>
                <a:lnTo>
                  <a:pt x="2365247" y="0"/>
                </a:lnTo>
                <a:close/>
              </a:path>
            </a:pathLst>
          </a:custGeom>
          <a:solidFill>
            <a:srgbClr val="FDAD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67855" y="2530297"/>
            <a:ext cx="969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Comercial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20084" y="1792223"/>
            <a:ext cx="4874260" cy="2689860"/>
            <a:chOff x="3720084" y="1792223"/>
            <a:chExt cx="4874260" cy="2689860"/>
          </a:xfrm>
        </p:grpSpPr>
        <p:sp>
          <p:nvSpPr>
            <p:cNvPr id="22" name="object 22"/>
            <p:cNvSpPr/>
            <p:nvPr/>
          </p:nvSpPr>
          <p:spPr>
            <a:xfrm>
              <a:off x="7679436" y="3933444"/>
              <a:ext cx="914400" cy="548640"/>
            </a:xfrm>
            <a:custGeom>
              <a:avLst/>
              <a:gdLst/>
              <a:ahLst/>
              <a:cxnLst/>
              <a:rect l="l" t="t" r="r" b="b"/>
              <a:pathLst>
                <a:path w="914400" h="548639">
                  <a:moveTo>
                    <a:pt x="914400" y="0"/>
                  </a:moveTo>
                  <a:lnTo>
                    <a:pt x="0" y="0"/>
                  </a:lnTo>
                  <a:lnTo>
                    <a:pt x="457200" y="54863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DA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67472" y="1988819"/>
              <a:ext cx="480059" cy="478790"/>
            </a:xfrm>
            <a:custGeom>
              <a:avLst/>
              <a:gdLst/>
              <a:ahLst/>
              <a:cxnLst/>
              <a:rect l="l" t="t" r="r" b="b"/>
              <a:pathLst>
                <a:path w="480059" h="478789">
                  <a:moveTo>
                    <a:pt x="170688" y="240030"/>
                  </a:moveTo>
                  <a:lnTo>
                    <a:pt x="142240" y="200279"/>
                  </a:lnTo>
                  <a:lnTo>
                    <a:pt x="142240" y="62738"/>
                  </a:lnTo>
                  <a:lnTo>
                    <a:pt x="142062" y="62560"/>
                  </a:lnTo>
                  <a:lnTo>
                    <a:pt x="142062" y="242443"/>
                  </a:lnTo>
                  <a:lnTo>
                    <a:pt x="138049" y="249936"/>
                  </a:lnTo>
                  <a:lnTo>
                    <a:pt x="135255" y="252857"/>
                  </a:lnTo>
                  <a:lnTo>
                    <a:pt x="131572" y="254127"/>
                  </a:lnTo>
                  <a:lnTo>
                    <a:pt x="120777" y="254127"/>
                  </a:lnTo>
                  <a:lnTo>
                    <a:pt x="113792" y="248412"/>
                  </a:lnTo>
                  <a:lnTo>
                    <a:pt x="113792" y="232156"/>
                  </a:lnTo>
                  <a:lnTo>
                    <a:pt x="120142" y="225933"/>
                  </a:lnTo>
                  <a:lnTo>
                    <a:pt x="128016" y="225933"/>
                  </a:lnTo>
                  <a:lnTo>
                    <a:pt x="136207" y="228434"/>
                  </a:lnTo>
                  <a:lnTo>
                    <a:pt x="141173" y="234607"/>
                  </a:lnTo>
                  <a:lnTo>
                    <a:pt x="142062" y="242443"/>
                  </a:lnTo>
                  <a:lnTo>
                    <a:pt x="142062" y="62560"/>
                  </a:lnTo>
                  <a:lnTo>
                    <a:pt x="135890" y="56388"/>
                  </a:lnTo>
                  <a:lnTo>
                    <a:pt x="120142" y="56388"/>
                  </a:lnTo>
                  <a:lnTo>
                    <a:pt x="113792" y="62738"/>
                  </a:lnTo>
                  <a:lnTo>
                    <a:pt x="113792" y="200279"/>
                  </a:lnTo>
                  <a:lnTo>
                    <a:pt x="102158" y="206502"/>
                  </a:lnTo>
                  <a:lnTo>
                    <a:pt x="93179" y="215684"/>
                  </a:lnTo>
                  <a:lnTo>
                    <a:pt x="87388" y="227114"/>
                  </a:lnTo>
                  <a:lnTo>
                    <a:pt x="85344" y="240030"/>
                  </a:lnTo>
                  <a:lnTo>
                    <a:pt x="87388" y="252907"/>
                  </a:lnTo>
                  <a:lnTo>
                    <a:pt x="93179" y="264325"/>
                  </a:lnTo>
                  <a:lnTo>
                    <a:pt x="102158" y="273507"/>
                  </a:lnTo>
                  <a:lnTo>
                    <a:pt x="113792" y="279654"/>
                  </a:lnTo>
                  <a:lnTo>
                    <a:pt x="113792" y="332105"/>
                  </a:lnTo>
                  <a:lnTo>
                    <a:pt x="120142" y="338328"/>
                  </a:lnTo>
                  <a:lnTo>
                    <a:pt x="135890" y="338328"/>
                  </a:lnTo>
                  <a:lnTo>
                    <a:pt x="142240" y="332105"/>
                  </a:lnTo>
                  <a:lnTo>
                    <a:pt x="142240" y="279654"/>
                  </a:lnTo>
                  <a:lnTo>
                    <a:pt x="153860" y="273507"/>
                  </a:lnTo>
                  <a:lnTo>
                    <a:pt x="162839" y="264325"/>
                  </a:lnTo>
                  <a:lnTo>
                    <a:pt x="168008" y="254127"/>
                  </a:lnTo>
                  <a:lnTo>
                    <a:pt x="168630" y="252907"/>
                  </a:lnTo>
                  <a:lnTo>
                    <a:pt x="170688" y="240030"/>
                  </a:lnTo>
                  <a:close/>
                </a:path>
                <a:path w="480059" h="478789">
                  <a:moveTo>
                    <a:pt x="281940" y="155702"/>
                  </a:moveTo>
                  <a:lnTo>
                    <a:pt x="254000" y="115951"/>
                  </a:lnTo>
                  <a:lnTo>
                    <a:pt x="254000" y="147955"/>
                  </a:lnTo>
                  <a:lnTo>
                    <a:pt x="254000" y="163449"/>
                  </a:lnTo>
                  <a:lnTo>
                    <a:pt x="247777" y="169799"/>
                  </a:lnTo>
                  <a:lnTo>
                    <a:pt x="232283" y="169799"/>
                  </a:lnTo>
                  <a:lnTo>
                    <a:pt x="226060" y="163449"/>
                  </a:lnTo>
                  <a:lnTo>
                    <a:pt x="226060" y="147955"/>
                  </a:lnTo>
                  <a:lnTo>
                    <a:pt x="232283" y="141605"/>
                  </a:lnTo>
                  <a:lnTo>
                    <a:pt x="247777" y="141605"/>
                  </a:lnTo>
                  <a:lnTo>
                    <a:pt x="254000" y="147955"/>
                  </a:lnTo>
                  <a:lnTo>
                    <a:pt x="254000" y="115951"/>
                  </a:lnTo>
                  <a:lnTo>
                    <a:pt x="254000" y="62738"/>
                  </a:lnTo>
                  <a:lnTo>
                    <a:pt x="247777" y="56388"/>
                  </a:lnTo>
                  <a:lnTo>
                    <a:pt x="232283" y="56388"/>
                  </a:lnTo>
                  <a:lnTo>
                    <a:pt x="226060" y="62738"/>
                  </a:lnTo>
                  <a:lnTo>
                    <a:pt x="226060" y="115951"/>
                  </a:lnTo>
                  <a:lnTo>
                    <a:pt x="214617" y="122174"/>
                  </a:lnTo>
                  <a:lnTo>
                    <a:pt x="205803" y="131356"/>
                  </a:lnTo>
                  <a:lnTo>
                    <a:pt x="200126" y="142786"/>
                  </a:lnTo>
                  <a:lnTo>
                    <a:pt x="198120" y="155702"/>
                  </a:lnTo>
                  <a:lnTo>
                    <a:pt x="200126" y="168579"/>
                  </a:lnTo>
                  <a:lnTo>
                    <a:pt x="205803" y="180009"/>
                  </a:lnTo>
                  <a:lnTo>
                    <a:pt x="214617" y="189230"/>
                  </a:lnTo>
                  <a:lnTo>
                    <a:pt x="226060" y="195453"/>
                  </a:lnTo>
                  <a:lnTo>
                    <a:pt x="226060" y="332105"/>
                  </a:lnTo>
                  <a:lnTo>
                    <a:pt x="232283" y="338328"/>
                  </a:lnTo>
                  <a:lnTo>
                    <a:pt x="247777" y="338328"/>
                  </a:lnTo>
                  <a:lnTo>
                    <a:pt x="254000" y="332105"/>
                  </a:lnTo>
                  <a:lnTo>
                    <a:pt x="254000" y="195453"/>
                  </a:lnTo>
                  <a:lnTo>
                    <a:pt x="265430" y="189230"/>
                  </a:lnTo>
                  <a:lnTo>
                    <a:pt x="274243" y="180009"/>
                  </a:lnTo>
                  <a:lnTo>
                    <a:pt x="279323" y="169799"/>
                  </a:lnTo>
                  <a:lnTo>
                    <a:pt x="279920" y="168579"/>
                  </a:lnTo>
                  <a:lnTo>
                    <a:pt x="281940" y="155702"/>
                  </a:lnTo>
                  <a:close/>
                </a:path>
                <a:path w="480059" h="478789">
                  <a:moveTo>
                    <a:pt x="394716" y="240030"/>
                  </a:moveTo>
                  <a:lnTo>
                    <a:pt x="366776" y="200279"/>
                  </a:lnTo>
                  <a:lnTo>
                    <a:pt x="366776" y="62738"/>
                  </a:lnTo>
                  <a:lnTo>
                    <a:pt x="366610" y="62572"/>
                  </a:lnTo>
                  <a:lnTo>
                    <a:pt x="366610" y="242443"/>
                  </a:lnTo>
                  <a:lnTo>
                    <a:pt x="362712" y="249936"/>
                  </a:lnTo>
                  <a:lnTo>
                    <a:pt x="359918" y="252857"/>
                  </a:lnTo>
                  <a:lnTo>
                    <a:pt x="356362" y="254127"/>
                  </a:lnTo>
                  <a:lnTo>
                    <a:pt x="345694" y="254127"/>
                  </a:lnTo>
                  <a:lnTo>
                    <a:pt x="338836" y="248412"/>
                  </a:lnTo>
                  <a:lnTo>
                    <a:pt x="338836" y="232156"/>
                  </a:lnTo>
                  <a:lnTo>
                    <a:pt x="345059" y="225933"/>
                  </a:lnTo>
                  <a:lnTo>
                    <a:pt x="352806" y="225933"/>
                  </a:lnTo>
                  <a:lnTo>
                    <a:pt x="360832" y="228434"/>
                  </a:lnTo>
                  <a:lnTo>
                    <a:pt x="365709" y="234607"/>
                  </a:lnTo>
                  <a:lnTo>
                    <a:pt x="366610" y="242443"/>
                  </a:lnTo>
                  <a:lnTo>
                    <a:pt x="366610" y="62572"/>
                  </a:lnTo>
                  <a:lnTo>
                    <a:pt x="360553" y="56388"/>
                  </a:lnTo>
                  <a:lnTo>
                    <a:pt x="345059" y="56388"/>
                  </a:lnTo>
                  <a:lnTo>
                    <a:pt x="338836" y="62738"/>
                  </a:lnTo>
                  <a:lnTo>
                    <a:pt x="338836" y="200279"/>
                  </a:lnTo>
                  <a:lnTo>
                    <a:pt x="327393" y="206502"/>
                  </a:lnTo>
                  <a:lnTo>
                    <a:pt x="318566" y="215684"/>
                  </a:lnTo>
                  <a:lnTo>
                    <a:pt x="312902" y="227114"/>
                  </a:lnTo>
                  <a:lnTo>
                    <a:pt x="310896" y="240030"/>
                  </a:lnTo>
                  <a:lnTo>
                    <a:pt x="312902" y="252907"/>
                  </a:lnTo>
                  <a:lnTo>
                    <a:pt x="318579" y="264325"/>
                  </a:lnTo>
                  <a:lnTo>
                    <a:pt x="327393" y="273507"/>
                  </a:lnTo>
                  <a:lnTo>
                    <a:pt x="338836" y="279654"/>
                  </a:lnTo>
                  <a:lnTo>
                    <a:pt x="338836" y="332105"/>
                  </a:lnTo>
                  <a:lnTo>
                    <a:pt x="345059" y="338328"/>
                  </a:lnTo>
                  <a:lnTo>
                    <a:pt x="360553" y="338328"/>
                  </a:lnTo>
                  <a:lnTo>
                    <a:pt x="366776" y="332105"/>
                  </a:lnTo>
                  <a:lnTo>
                    <a:pt x="366776" y="279654"/>
                  </a:lnTo>
                  <a:lnTo>
                    <a:pt x="378206" y="273507"/>
                  </a:lnTo>
                  <a:lnTo>
                    <a:pt x="387032" y="264325"/>
                  </a:lnTo>
                  <a:lnTo>
                    <a:pt x="392087" y="254127"/>
                  </a:lnTo>
                  <a:lnTo>
                    <a:pt x="392696" y="252907"/>
                  </a:lnTo>
                  <a:lnTo>
                    <a:pt x="394716" y="240030"/>
                  </a:lnTo>
                  <a:close/>
                </a:path>
                <a:path w="480059" h="478789">
                  <a:moveTo>
                    <a:pt x="480060" y="42164"/>
                  </a:moveTo>
                  <a:lnTo>
                    <a:pt x="477202" y="28067"/>
                  </a:lnTo>
                  <a:lnTo>
                    <a:pt x="476732" y="25717"/>
                  </a:lnTo>
                  <a:lnTo>
                    <a:pt x="467690" y="12319"/>
                  </a:lnTo>
                  <a:lnTo>
                    <a:pt x="454279" y="3302"/>
                  </a:lnTo>
                  <a:lnTo>
                    <a:pt x="451866" y="2819"/>
                  </a:lnTo>
                  <a:lnTo>
                    <a:pt x="451866" y="34290"/>
                  </a:lnTo>
                  <a:lnTo>
                    <a:pt x="451866" y="366395"/>
                  </a:lnTo>
                  <a:lnTo>
                    <a:pt x="451866" y="394335"/>
                  </a:lnTo>
                  <a:lnTo>
                    <a:pt x="451866" y="444246"/>
                  </a:lnTo>
                  <a:lnTo>
                    <a:pt x="445643" y="450469"/>
                  </a:lnTo>
                  <a:lnTo>
                    <a:pt x="34417" y="450469"/>
                  </a:lnTo>
                  <a:lnTo>
                    <a:pt x="28067" y="444246"/>
                  </a:lnTo>
                  <a:lnTo>
                    <a:pt x="28067" y="394335"/>
                  </a:lnTo>
                  <a:lnTo>
                    <a:pt x="451866" y="394335"/>
                  </a:lnTo>
                  <a:lnTo>
                    <a:pt x="451866" y="366395"/>
                  </a:lnTo>
                  <a:lnTo>
                    <a:pt x="28067" y="366395"/>
                  </a:lnTo>
                  <a:lnTo>
                    <a:pt x="28067" y="34290"/>
                  </a:lnTo>
                  <a:lnTo>
                    <a:pt x="34417" y="28067"/>
                  </a:lnTo>
                  <a:lnTo>
                    <a:pt x="445643" y="28067"/>
                  </a:lnTo>
                  <a:lnTo>
                    <a:pt x="451866" y="34290"/>
                  </a:lnTo>
                  <a:lnTo>
                    <a:pt x="451866" y="2819"/>
                  </a:lnTo>
                  <a:lnTo>
                    <a:pt x="437896" y="0"/>
                  </a:lnTo>
                  <a:lnTo>
                    <a:pt x="42291" y="0"/>
                  </a:lnTo>
                  <a:lnTo>
                    <a:pt x="25819" y="3302"/>
                  </a:lnTo>
                  <a:lnTo>
                    <a:pt x="12382" y="12319"/>
                  </a:lnTo>
                  <a:lnTo>
                    <a:pt x="3314" y="25717"/>
                  </a:lnTo>
                  <a:lnTo>
                    <a:pt x="0" y="42164"/>
                  </a:lnTo>
                  <a:lnTo>
                    <a:pt x="0" y="436499"/>
                  </a:lnTo>
                  <a:lnTo>
                    <a:pt x="3314" y="452818"/>
                  </a:lnTo>
                  <a:lnTo>
                    <a:pt x="12382" y="466191"/>
                  </a:lnTo>
                  <a:lnTo>
                    <a:pt x="25819" y="475221"/>
                  </a:lnTo>
                  <a:lnTo>
                    <a:pt x="42291" y="478536"/>
                  </a:lnTo>
                  <a:lnTo>
                    <a:pt x="437896" y="478536"/>
                  </a:lnTo>
                  <a:lnTo>
                    <a:pt x="476732" y="452818"/>
                  </a:lnTo>
                  <a:lnTo>
                    <a:pt x="480060" y="436499"/>
                  </a:lnTo>
                  <a:lnTo>
                    <a:pt x="480060" y="394335"/>
                  </a:lnTo>
                  <a:lnTo>
                    <a:pt x="480060" y="366395"/>
                  </a:lnTo>
                  <a:lnTo>
                    <a:pt x="480060" y="42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0084" y="1792223"/>
              <a:ext cx="2862580" cy="2286000"/>
            </a:xfrm>
            <a:custGeom>
              <a:avLst/>
              <a:gdLst/>
              <a:ahLst/>
              <a:cxnLst/>
              <a:rect l="l" t="t" r="r" b="b"/>
              <a:pathLst>
                <a:path w="2862579" h="2286000">
                  <a:moveTo>
                    <a:pt x="2862072" y="787908"/>
                  </a:moveTo>
                  <a:lnTo>
                    <a:pt x="2365248" y="373888"/>
                  </a:lnTo>
                  <a:lnTo>
                    <a:pt x="2365248" y="0"/>
                  </a:lnTo>
                  <a:lnTo>
                    <a:pt x="0" y="0"/>
                  </a:lnTo>
                  <a:lnTo>
                    <a:pt x="0" y="2286000"/>
                  </a:lnTo>
                  <a:lnTo>
                    <a:pt x="2365248" y="2286000"/>
                  </a:lnTo>
                  <a:lnTo>
                    <a:pt x="2365248" y="1201928"/>
                  </a:lnTo>
                  <a:lnTo>
                    <a:pt x="2862072" y="787908"/>
                  </a:lnTo>
                  <a:close/>
                </a:path>
              </a:pathLst>
            </a:custGeom>
            <a:solidFill>
              <a:srgbClr val="F3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20084" y="1792223"/>
            <a:ext cx="2365375" cy="228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433705" marR="49403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competencia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76671" y="1988820"/>
            <a:ext cx="431800" cy="433070"/>
            <a:chOff x="5376671" y="1988820"/>
            <a:chExt cx="431800" cy="433070"/>
          </a:xfrm>
        </p:grpSpPr>
        <p:sp>
          <p:nvSpPr>
            <p:cNvPr id="27" name="object 27"/>
            <p:cNvSpPr/>
            <p:nvPr/>
          </p:nvSpPr>
          <p:spPr>
            <a:xfrm>
              <a:off x="5376671" y="2019300"/>
              <a:ext cx="414655" cy="402590"/>
            </a:xfrm>
            <a:custGeom>
              <a:avLst/>
              <a:gdLst/>
              <a:ahLst/>
              <a:cxnLst/>
              <a:rect l="l" t="t" r="r" b="b"/>
              <a:pathLst>
                <a:path w="414654" h="402589">
                  <a:moveTo>
                    <a:pt x="116204" y="0"/>
                  </a:moveTo>
                  <a:lnTo>
                    <a:pt x="109600" y="0"/>
                  </a:lnTo>
                  <a:lnTo>
                    <a:pt x="107441" y="635"/>
                  </a:lnTo>
                  <a:lnTo>
                    <a:pt x="62563" y="35480"/>
                  </a:lnTo>
                  <a:lnTo>
                    <a:pt x="29337" y="78612"/>
                  </a:lnTo>
                  <a:lnTo>
                    <a:pt x="7477" y="130492"/>
                  </a:lnTo>
                  <a:lnTo>
                    <a:pt x="0" y="186182"/>
                  </a:lnTo>
                  <a:lnTo>
                    <a:pt x="4171" y="228554"/>
                  </a:lnTo>
                  <a:lnTo>
                    <a:pt x="16414" y="268747"/>
                  </a:lnTo>
                  <a:lnTo>
                    <a:pt x="36325" y="305821"/>
                  </a:lnTo>
                  <a:lnTo>
                    <a:pt x="63500" y="338836"/>
                  </a:lnTo>
                  <a:lnTo>
                    <a:pt x="96492" y="366010"/>
                  </a:lnTo>
                  <a:lnTo>
                    <a:pt x="133508" y="385921"/>
                  </a:lnTo>
                  <a:lnTo>
                    <a:pt x="173620" y="398164"/>
                  </a:lnTo>
                  <a:lnTo>
                    <a:pt x="215900" y="402336"/>
                  </a:lnTo>
                  <a:lnTo>
                    <a:pt x="265063" y="396527"/>
                  </a:lnTo>
                  <a:lnTo>
                    <a:pt x="310867" y="379825"/>
                  </a:lnTo>
                  <a:lnTo>
                    <a:pt x="315313" y="376936"/>
                  </a:lnTo>
                  <a:lnTo>
                    <a:pt x="215900" y="376936"/>
                  </a:lnTo>
                  <a:lnTo>
                    <a:pt x="172230" y="371894"/>
                  </a:lnTo>
                  <a:lnTo>
                    <a:pt x="132121" y="357535"/>
                  </a:lnTo>
                  <a:lnTo>
                    <a:pt x="96724" y="335008"/>
                  </a:lnTo>
                  <a:lnTo>
                    <a:pt x="67190" y="305460"/>
                  </a:lnTo>
                  <a:lnTo>
                    <a:pt x="44670" y="270041"/>
                  </a:lnTo>
                  <a:lnTo>
                    <a:pt x="30314" y="229898"/>
                  </a:lnTo>
                  <a:lnTo>
                    <a:pt x="25273" y="186182"/>
                  </a:lnTo>
                  <a:lnTo>
                    <a:pt x="30974" y="140868"/>
                  </a:lnTo>
                  <a:lnTo>
                    <a:pt x="47355" y="98567"/>
                  </a:lnTo>
                  <a:lnTo>
                    <a:pt x="73332" y="61148"/>
                  </a:lnTo>
                  <a:lnTo>
                    <a:pt x="107823" y="30479"/>
                  </a:lnTo>
                  <a:lnTo>
                    <a:pt x="137345" y="30479"/>
                  </a:lnTo>
                  <a:lnTo>
                    <a:pt x="122808" y="6223"/>
                  </a:lnTo>
                  <a:lnTo>
                    <a:pt x="120395" y="2159"/>
                  </a:lnTo>
                  <a:lnTo>
                    <a:pt x="116204" y="0"/>
                  </a:lnTo>
                  <a:close/>
                </a:path>
                <a:path w="414654" h="402589">
                  <a:moveTo>
                    <a:pt x="137345" y="30479"/>
                  </a:moveTo>
                  <a:lnTo>
                    <a:pt x="107823" y="30479"/>
                  </a:lnTo>
                  <a:lnTo>
                    <a:pt x="205104" y="192786"/>
                  </a:lnTo>
                  <a:lnTo>
                    <a:pt x="206375" y="194945"/>
                  </a:lnTo>
                  <a:lnTo>
                    <a:pt x="208406" y="196723"/>
                  </a:lnTo>
                  <a:lnTo>
                    <a:pt x="210692" y="197738"/>
                  </a:lnTo>
                  <a:lnTo>
                    <a:pt x="382904" y="276098"/>
                  </a:lnTo>
                  <a:lnTo>
                    <a:pt x="352631" y="317892"/>
                  </a:lnTo>
                  <a:lnTo>
                    <a:pt x="313118" y="349662"/>
                  </a:lnTo>
                  <a:lnTo>
                    <a:pt x="266747" y="369859"/>
                  </a:lnTo>
                  <a:lnTo>
                    <a:pt x="215900" y="376936"/>
                  </a:lnTo>
                  <a:lnTo>
                    <a:pt x="315313" y="376936"/>
                  </a:lnTo>
                  <a:lnTo>
                    <a:pt x="351660" y="353315"/>
                  </a:lnTo>
                  <a:lnTo>
                    <a:pt x="385791" y="318081"/>
                  </a:lnTo>
                  <a:lnTo>
                    <a:pt x="411606" y="275209"/>
                  </a:lnTo>
                  <a:lnTo>
                    <a:pt x="414527" y="268859"/>
                  </a:lnTo>
                  <a:lnTo>
                    <a:pt x="411733" y="261365"/>
                  </a:lnTo>
                  <a:lnTo>
                    <a:pt x="224789" y="176402"/>
                  </a:lnTo>
                  <a:lnTo>
                    <a:pt x="137345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595" y="1988820"/>
              <a:ext cx="277756" cy="2545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09549"/>
            <a:ext cx="4163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¿Quiere</a:t>
            </a:r>
            <a:r>
              <a:rPr sz="1600" spc="2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aprender</a:t>
            </a:r>
            <a:r>
              <a:rPr sz="1600" spc="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a crear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un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Trebuchet MS"/>
                <a:cs typeface="Trebuchet MS"/>
              </a:rPr>
              <a:t>plan</a:t>
            </a:r>
            <a:r>
              <a:rPr sz="1600" spc="15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de</a:t>
            </a:r>
            <a:r>
              <a:rPr sz="1600" spc="1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Trebuchet MS"/>
                <a:cs typeface="Trebuchet MS"/>
              </a:rPr>
              <a:t>negocio?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3904" y="182879"/>
            <a:ext cx="576580" cy="230504"/>
          </a:xfrm>
          <a:custGeom>
            <a:avLst/>
            <a:gdLst/>
            <a:ahLst/>
            <a:cxnLst/>
            <a:rect l="l" t="t" r="r" b="b"/>
            <a:pathLst>
              <a:path w="576579" h="230504">
                <a:moveTo>
                  <a:pt x="526161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180212"/>
                </a:lnTo>
                <a:lnTo>
                  <a:pt x="3923" y="199638"/>
                </a:lnTo>
                <a:lnTo>
                  <a:pt x="14620" y="215503"/>
                </a:lnTo>
                <a:lnTo>
                  <a:pt x="30485" y="226200"/>
                </a:lnTo>
                <a:lnTo>
                  <a:pt x="49911" y="230124"/>
                </a:lnTo>
                <a:lnTo>
                  <a:pt x="526161" y="230124"/>
                </a:lnTo>
                <a:lnTo>
                  <a:pt x="545586" y="226200"/>
                </a:lnTo>
                <a:lnTo>
                  <a:pt x="561451" y="215503"/>
                </a:lnTo>
                <a:lnTo>
                  <a:pt x="572148" y="199638"/>
                </a:lnTo>
                <a:lnTo>
                  <a:pt x="576072" y="180212"/>
                </a:lnTo>
                <a:lnTo>
                  <a:pt x="576072" y="49911"/>
                </a:lnTo>
                <a:lnTo>
                  <a:pt x="572148" y="30485"/>
                </a:lnTo>
                <a:lnTo>
                  <a:pt x="561451" y="14620"/>
                </a:lnTo>
                <a:lnTo>
                  <a:pt x="545586" y="3923"/>
                </a:lnTo>
                <a:lnTo>
                  <a:pt x="526161" y="0"/>
                </a:lnTo>
                <a:close/>
              </a:path>
            </a:pathLst>
          </a:custGeom>
          <a:solidFill>
            <a:srgbClr val="0D5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5966" y="19240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58071" y="2538983"/>
            <a:ext cx="2743200" cy="3482340"/>
          </a:xfrm>
          <a:custGeom>
            <a:avLst/>
            <a:gdLst/>
            <a:ahLst/>
            <a:cxnLst/>
            <a:rect l="l" t="t" r="r" b="b"/>
            <a:pathLst>
              <a:path w="2743200" h="3482340">
                <a:moveTo>
                  <a:pt x="2743200" y="0"/>
                </a:moveTo>
                <a:lnTo>
                  <a:pt x="0" y="0"/>
                </a:lnTo>
                <a:lnTo>
                  <a:pt x="0" y="3482340"/>
                </a:lnTo>
                <a:lnTo>
                  <a:pt x="2743200" y="3482340"/>
                </a:lnTo>
                <a:lnTo>
                  <a:pt x="2743200" y="0"/>
                </a:lnTo>
                <a:close/>
              </a:path>
            </a:pathLst>
          </a:custGeom>
          <a:solidFill>
            <a:srgbClr val="277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58071" y="2799334"/>
            <a:ext cx="2743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marR="58801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Plan detallado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lanzamiento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empresa.</a:t>
            </a:r>
            <a:endParaRPr sz="1800">
              <a:latin typeface="Calibri"/>
              <a:cs typeface="Calibri"/>
            </a:endParaRPr>
          </a:p>
          <a:p>
            <a:pPr marL="470534" marR="9436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principales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0082" y="918747"/>
            <a:ext cx="584200" cy="666115"/>
            <a:chOff x="790082" y="918747"/>
            <a:chExt cx="584200" cy="666115"/>
          </a:xfrm>
        </p:grpSpPr>
        <p:sp>
          <p:nvSpPr>
            <p:cNvPr id="8" name="object 8"/>
            <p:cNvSpPr/>
            <p:nvPr/>
          </p:nvSpPr>
          <p:spPr>
            <a:xfrm>
              <a:off x="790079" y="918755"/>
              <a:ext cx="584200" cy="666115"/>
            </a:xfrm>
            <a:custGeom>
              <a:avLst/>
              <a:gdLst/>
              <a:ahLst/>
              <a:cxnLst/>
              <a:rect l="l" t="t" r="r" b="b"/>
              <a:pathLst>
                <a:path w="584200" h="666115">
                  <a:moveTo>
                    <a:pt x="373468" y="292100"/>
                  </a:moveTo>
                  <a:lnTo>
                    <a:pt x="310769" y="292100"/>
                  </a:lnTo>
                  <a:lnTo>
                    <a:pt x="310769" y="329793"/>
                  </a:lnTo>
                  <a:lnTo>
                    <a:pt x="335775" y="329793"/>
                  </a:lnTo>
                  <a:lnTo>
                    <a:pt x="373468" y="292100"/>
                  </a:lnTo>
                  <a:close/>
                </a:path>
                <a:path w="584200" h="666115">
                  <a:moveTo>
                    <a:pt x="470865" y="141338"/>
                  </a:moveTo>
                  <a:lnTo>
                    <a:pt x="310769" y="141338"/>
                  </a:lnTo>
                  <a:lnTo>
                    <a:pt x="310769" y="179031"/>
                  </a:lnTo>
                  <a:lnTo>
                    <a:pt x="470865" y="179031"/>
                  </a:lnTo>
                  <a:lnTo>
                    <a:pt x="470865" y="141338"/>
                  </a:lnTo>
                  <a:close/>
                </a:path>
                <a:path w="584200" h="666115">
                  <a:moveTo>
                    <a:pt x="583869" y="0"/>
                  </a:moveTo>
                  <a:lnTo>
                    <a:pt x="0" y="0"/>
                  </a:lnTo>
                  <a:lnTo>
                    <a:pt x="0" y="665568"/>
                  </a:lnTo>
                  <a:lnTo>
                    <a:pt x="56502" y="609053"/>
                  </a:lnTo>
                  <a:lnTo>
                    <a:pt x="56502" y="56527"/>
                  </a:lnTo>
                  <a:lnTo>
                    <a:pt x="527367" y="56527"/>
                  </a:lnTo>
                  <a:lnTo>
                    <a:pt x="527367" y="138201"/>
                  </a:lnTo>
                  <a:lnTo>
                    <a:pt x="583869" y="81699"/>
                  </a:lnTo>
                  <a:lnTo>
                    <a:pt x="583869" y="56527"/>
                  </a:lnTo>
                  <a:lnTo>
                    <a:pt x="583869" y="0"/>
                  </a:lnTo>
                  <a:close/>
                </a:path>
              </a:pathLst>
            </a:custGeom>
            <a:solidFill>
              <a:srgbClr val="0D5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91" y="1012973"/>
              <a:ext cx="139377" cy="1149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91" y="1163734"/>
              <a:ext cx="139377" cy="114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091" y="1314496"/>
              <a:ext cx="134904" cy="11045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94536" y="1014806"/>
            <a:ext cx="4225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Formato</a:t>
            </a:r>
            <a:r>
              <a:rPr sz="2800" spc="-15" dirty="0"/>
              <a:t> </a:t>
            </a:r>
            <a:r>
              <a:rPr sz="2800" spc="-5" dirty="0"/>
              <a:t>de un</a:t>
            </a:r>
            <a:r>
              <a:rPr sz="2800" spc="20" dirty="0"/>
              <a:t> </a:t>
            </a:r>
            <a:r>
              <a:rPr sz="2800" b="1" spc="-5" dirty="0">
                <a:latin typeface="Calibri"/>
                <a:cs typeface="Calibri"/>
              </a:rPr>
              <a:t>Business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7628" y="2537460"/>
            <a:ext cx="2743200" cy="3484245"/>
          </a:xfrm>
          <a:custGeom>
            <a:avLst/>
            <a:gdLst/>
            <a:ahLst/>
            <a:cxnLst/>
            <a:rect l="l" t="t" r="r" b="b"/>
            <a:pathLst>
              <a:path w="2743200" h="3484245">
                <a:moveTo>
                  <a:pt x="2743200" y="0"/>
                </a:moveTo>
                <a:lnTo>
                  <a:pt x="0" y="0"/>
                </a:lnTo>
                <a:lnTo>
                  <a:pt x="0" y="3483864"/>
                </a:lnTo>
                <a:lnTo>
                  <a:pt x="2743200" y="3483864"/>
                </a:lnTo>
                <a:lnTo>
                  <a:pt x="2743200" y="0"/>
                </a:lnTo>
                <a:close/>
              </a:path>
            </a:pathLst>
          </a:custGeom>
          <a:solidFill>
            <a:srgbClr val="ABC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07556" y="2726893"/>
            <a:ext cx="173291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Gestión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empresa.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Responsables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cada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actividad 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medios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60420" y="2511551"/>
            <a:ext cx="5904230" cy="3510279"/>
            <a:chOff x="3360420" y="2511551"/>
            <a:chExt cx="5904230" cy="3510279"/>
          </a:xfrm>
        </p:grpSpPr>
        <p:sp>
          <p:nvSpPr>
            <p:cNvPr id="16" name="object 16"/>
            <p:cNvSpPr/>
            <p:nvPr/>
          </p:nvSpPr>
          <p:spPr>
            <a:xfrm>
              <a:off x="8759952" y="2852927"/>
              <a:ext cx="504825" cy="864235"/>
            </a:xfrm>
            <a:custGeom>
              <a:avLst/>
              <a:gdLst/>
              <a:ahLst/>
              <a:cxnLst/>
              <a:rect l="l" t="t" r="r" b="b"/>
              <a:pathLst>
                <a:path w="504825" h="864235">
                  <a:moveTo>
                    <a:pt x="0" y="0"/>
                  </a:moveTo>
                  <a:lnTo>
                    <a:pt x="0" y="864108"/>
                  </a:lnTo>
                  <a:lnTo>
                    <a:pt x="504444" y="43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2672" y="4721351"/>
              <a:ext cx="102107" cy="1036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44156" y="4846319"/>
              <a:ext cx="455295" cy="94615"/>
            </a:xfrm>
            <a:custGeom>
              <a:avLst/>
              <a:gdLst/>
              <a:ahLst/>
              <a:cxnLst/>
              <a:rect l="l" t="t" r="r" b="b"/>
              <a:pathLst>
                <a:path w="455295" h="94614">
                  <a:moveTo>
                    <a:pt x="132588" y="18923"/>
                  </a:moveTo>
                  <a:lnTo>
                    <a:pt x="131064" y="12446"/>
                  </a:lnTo>
                  <a:lnTo>
                    <a:pt x="125222" y="10160"/>
                  </a:lnTo>
                  <a:lnTo>
                    <a:pt x="115938" y="5842"/>
                  </a:lnTo>
                  <a:lnTo>
                    <a:pt x="105892" y="2654"/>
                  </a:lnTo>
                  <a:lnTo>
                    <a:pt x="95440" y="685"/>
                  </a:lnTo>
                  <a:lnTo>
                    <a:pt x="84963" y="0"/>
                  </a:lnTo>
                  <a:lnTo>
                    <a:pt x="52235" y="6642"/>
                  </a:lnTo>
                  <a:lnTo>
                    <a:pt x="25184" y="24739"/>
                  </a:lnTo>
                  <a:lnTo>
                    <a:pt x="6781" y="51549"/>
                  </a:lnTo>
                  <a:lnTo>
                    <a:pt x="0" y="84328"/>
                  </a:lnTo>
                  <a:lnTo>
                    <a:pt x="0" y="90043"/>
                  </a:lnTo>
                  <a:lnTo>
                    <a:pt x="4318" y="94488"/>
                  </a:lnTo>
                  <a:lnTo>
                    <a:pt x="91567" y="94488"/>
                  </a:lnTo>
                  <a:lnTo>
                    <a:pt x="95885" y="90043"/>
                  </a:lnTo>
                  <a:lnTo>
                    <a:pt x="95885" y="79121"/>
                  </a:lnTo>
                  <a:lnTo>
                    <a:pt x="92202" y="74168"/>
                  </a:lnTo>
                  <a:lnTo>
                    <a:pt x="21971" y="74168"/>
                  </a:lnTo>
                  <a:lnTo>
                    <a:pt x="29387" y="52971"/>
                  </a:lnTo>
                  <a:lnTo>
                    <a:pt x="43776" y="36156"/>
                  </a:lnTo>
                  <a:lnTo>
                    <a:pt x="63360" y="25082"/>
                  </a:lnTo>
                  <a:lnTo>
                    <a:pt x="86360" y="21082"/>
                  </a:lnTo>
                  <a:lnTo>
                    <a:pt x="94373" y="21501"/>
                  </a:lnTo>
                  <a:lnTo>
                    <a:pt x="101981" y="22796"/>
                  </a:lnTo>
                  <a:lnTo>
                    <a:pt x="109283" y="25057"/>
                  </a:lnTo>
                  <a:lnTo>
                    <a:pt x="117729" y="28956"/>
                  </a:lnTo>
                  <a:lnTo>
                    <a:pt x="119126" y="29337"/>
                  </a:lnTo>
                  <a:lnTo>
                    <a:pt x="124333" y="29337"/>
                  </a:lnTo>
                  <a:lnTo>
                    <a:pt x="128270" y="27432"/>
                  </a:lnTo>
                  <a:lnTo>
                    <a:pt x="132588" y="18923"/>
                  </a:lnTo>
                  <a:close/>
                </a:path>
                <a:path w="455295" h="94614">
                  <a:moveTo>
                    <a:pt x="454914" y="84328"/>
                  </a:moveTo>
                  <a:lnTo>
                    <a:pt x="448487" y="51549"/>
                  </a:lnTo>
                  <a:lnTo>
                    <a:pt x="430123" y="24739"/>
                  </a:lnTo>
                  <a:lnTo>
                    <a:pt x="402882" y="6642"/>
                  </a:lnTo>
                  <a:lnTo>
                    <a:pt x="369824" y="0"/>
                  </a:lnTo>
                  <a:lnTo>
                    <a:pt x="359156" y="685"/>
                  </a:lnTo>
                  <a:lnTo>
                    <a:pt x="348576" y="2654"/>
                  </a:lnTo>
                  <a:lnTo>
                    <a:pt x="338416" y="5842"/>
                  </a:lnTo>
                  <a:lnTo>
                    <a:pt x="323850" y="12446"/>
                  </a:lnTo>
                  <a:lnTo>
                    <a:pt x="321564" y="18923"/>
                  </a:lnTo>
                  <a:lnTo>
                    <a:pt x="326009" y="27051"/>
                  </a:lnTo>
                  <a:lnTo>
                    <a:pt x="330327" y="29210"/>
                  </a:lnTo>
                  <a:lnTo>
                    <a:pt x="335407" y="29210"/>
                  </a:lnTo>
                  <a:lnTo>
                    <a:pt x="336804" y="28956"/>
                  </a:lnTo>
                  <a:lnTo>
                    <a:pt x="345401" y="25057"/>
                  </a:lnTo>
                  <a:lnTo>
                    <a:pt x="353123" y="22796"/>
                  </a:lnTo>
                  <a:lnTo>
                    <a:pt x="360832" y="21501"/>
                  </a:lnTo>
                  <a:lnTo>
                    <a:pt x="368300" y="21082"/>
                  </a:lnTo>
                  <a:lnTo>
                    <a:pt x="391363" y="25184"/>
                  </a:lnTo>
                  <a:lnTo>
                    <a:pt x="410870" y="36436"/>
                  </a:lnTo>
                  <a:lnTo>
                    <a:pt x="425373" y="53289"/>
                  </a:lnTo>
                  <a:lnTo>
                    <a:pt x="433451" y="74168"/>
                  </a:lnTo>
                  <a:lnTo>
                    <a:pt x="363093" y="74168"/>
                  </a:lnTo>
                  <a:lnTo>
                    <a:pt x="357886" y="79121"/>
                  </a:lnTo>
                  <a:lnTo>
                    <a:pt x="357886" y="90043"/>
                  </a:lnTo>
                  <a:lnTo>
                    <a:pt x="363093" y="94488"/>
                  </a:lnTo>
                  <a:lnTo>
                    <a:pt x="449707" y="94488"/>
                  </a:lnTo>
                  <a:lnTo>
                    <a:pt x="454914" y="90043"/>
                  </a:lnTo>
                  <a:lnTo>
                    <a:pt x="454914" y="84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9208" y="4721351"/>
              <a:ext cx="103632" cy="103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5700" y="4695444"/>
              <a:ext cx="134111" cy="1325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48144" y="4509515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436626" y="453644"/>
                  </a:moveTo>
                  <a:lnTo>
                    <a:pt x="434492" y="442595"/>
                  </a:lnTo>
                  <a:lnTo>
                    <a:pt x="428129" y="409397"/>
                  </a:lnTo>
                  <a:lnTo>
                    <a:pt x="415163" y="389966"/>
                  </a:lnTo>
                  <a:lnTo>
                    <a:pt x="415163" y="442595"/>
                  </a:lnTo>
                  <a:lnTo>
                    <a:pt x="232537" y="442595"/>
                  </a:lnTo>
                  <a:lnTo>
                    <a:pt x="242633" y="410057"/>
                  </a:lnTo>
                  <a:lnTo>
                    <a:pt x="262712" y="383768"/>
                  </a:lnTo>
                  <a:lnTo>
                    <a:pt x="290525" y="366204"/>
                  </a:lnTo>
                  <a:lnTo>
                    <a:pt x="323850" y="359791"/>
                  </a:lnTo>
                  <a:lnTo>
                    <a:pt x="357378" y="366204"/>
                  </a:lnTo>
                  <a:lnTo>
                    <a:pt x="385546" y="383768"/>
                  </a:lnTo>
                  <a:lnTo>
                    <a:pt x="405688" y="410057"/>
                  </a:lnTo>
                  <a:lnTo>
                    <a:pt x="415163" y="442595"/>
                  </a:lnTo>
                  <a:lnTo>
                    <a:pt x="415163" y="389966"/>
                  </a:lnTo>
                  <a:lnTo>
                    <a:pt x="403999" y="373227"/>
                  </a:lnTo>
                  <a:lnTo>
                    <a:pt x="384187" y="359791"/>
                  </a:lnTo>
                  <a:lnTo>
                    <a:pt x="367982" y="348818"/>
                  </a:lnTo>
                  <a:lnTo>
                    <a:pt x="323850" y="339852"/>
                  </a:lnTo>
                  <a:lnTo>
                    <a:pt x="279692" y="348818"/>
                  </a:lnTo>
                  <a:lnTo>
                    <a:pt x="243598" y="373227"/>
                  </a:lnTo>
                  <a:lnTo>
                    <a:pt x="219240" y="409397"/>
                  </a:lnTo>
                  <a:lnTo>
                    <a:pt x="210312" y="453644"/>
                  </a:lnTo>
                  <a:lnTo>
                    <a:pt x="210312" y="458851"/>
                  </a:lnTo>
                  <a:lnTo>
                    <a:pt x="215519" y="463296"/>
                  </a:lnTo>
                  <a:lnTo>
                    <a:pt x="431419" y="463296"/>
                  </a:lnTo>
                  <a:lnTo>
                    <a:pt x="436626" y="458851"/>
                  </a:lnTo>
                  <a:lnTo>
                    <a:pt x="436626" y="453644"/>
                  </a:lnTo>
                  <a:close/>
                </a:path>
                <a:path w="647700" h="647700">
                  <a:moveTo>
                    <a:pt x="647700" y="318389"/>
                  </a:moveTo>
                  <a:lnTo>
                    <a:pt x="644017" y="313944"/>
                  </a:lnTo>
                  <a:lnTo>
                    <a:pt x="613156" y="313944"/>
                  </a:lnTo>
                  <a:lnTo>
                    <a:pt x="607021" y="264795"/>
                  </a:lnTo>
                  <a:lnTo>
                    <a:pt x="593013" y="218478"/>
                  </a:lnTo>
                  <a:lnTo>
                    <a:pt x="591947" y="216331"/>
                  </a:lnTo>
                  <a:lnTo>
                    <a:pt x="591947" y="313944"/>
                  </a:lnTo>
                  <a:lnTo>
                    <a:pt x="561848" y="313944"/>
                  </a:lnTo>
                  <a:lnTo>
                    <a:pt x="557403" y="318389"/>
                  </a:lnTo>
                  <a:lnTo>
                    <a:pt x="557403" y="329311"/>
                  </a:lnTo>
                  <a:lnTo>
                    <a:pt x="561848" y="333756"/>
                  </a:lnTo>
                  <a:lnTo>
                    <a:pt x="591947" y="333756"/>
                  </a:lnTo>
                  <a:lnTo>
                    <a:pt x="586346" y="379539"/>
                  </a:lnTo>
                  <a:lnTo>
                    <a:pt x="573455" y="422541"/>
                  </a:lnTo>
                  <a:lnTo>
                    <a:pt x="553948" y="462140"/>
                  </a:lnTo>
                  <a:lnTo>
                    <a:pt x="528447" y="497674"/>
                  </a:lnTo>
                  <a:lnTo>
                    <a:pt x="497624" y="528510"/>
                  </a:lnTo>
                  <a:lnTo>
                    <a:pt x="462127" y="553999"/>
                  </a:lnTo>
                  <a:lnTo>
                    <a:pt x="422605" y="573493"/>
                  </a:lnTo>
                  <a:lnTo>
                    <a:pt x="379730" y="586359"/>
                  </a:lnTo>
                  <a:lnTo>
                    <a:pt x="334137" y="591947"/>
                  </a:lnTo>
                  <a:lnTo>
                    <a:pt x="334137" y="561086"/>
                  </a:lnTo>
                  <a:lnTo>
                    <a:pt x="329692" y="556768"/>
                  </a:lnTo>
                  <a:lnTo>
                    <a:pt x="318770" y="556768"/>
                  </a:lnTo>
                  <a:lnTo>
                    <a:pt x="313563" y="561086"/>
                  </a:lnTo>
                  <a:lnTo>
                    <a:pt x="313563" y="591947"/>
                  </a:lnTo>
                  <a:lnTo>
                    <a:pt x="268147" y="586117"/>
                  </a:lnTo>
                  <a:lnTo>
                    <a:pt x="225425" y="573011"/>
                  </a:lnTo>
                  <a:lnTo>
                    <a:pt x="186016" y="553326"/>
                  </a:lnTo>
                  <a:lnTo>
                    <a:pt x="150571" y="527697"/>
                  </a:lnTo>
                  <a:lnTo>
                    <a:pt x="119761" y="496798"/>
                  </a:lnTo>
                  <a:lnTo>
                    <a:pt x="94221" y="461289"/>
                  </a:lnTo>
                  <a:lnTo>
                    <a:pt x="74612" y="421843"/>
                  </a:lnTo>
                  <a:lnTo>
                    <a:pt x="61569" y="379107"/>
                  </a:lnTo>
                  <a:lnTo>
                    <a:pt x="55753" y="333756"/>
                  </a:lnTo>
                  <a:lnTo>
                    <a:pt x="85852" y="333756"/>
                  </a:lnTo>
                  <a:lnTo>
                    <a:pt x="91059" y="329311"/>
                  </a:lnTo>
                  <a:lnTo>
                    <a:pt x="91059" y="318389"/>
                  </a:lnTo>
                  <a:lnTo>
                    <a:pt x="85852" y="313944"/>
                  </a:lnTo>
                  <a:lnTo>
                    <a:pt x="55753" y="313944"/>
                  </a:lnTo>
                  <a:lnTo>
                    <a:pt x="61569" y="268605"/>
                  </a:lnTo>
                  <a:lnTo>
                    <a:pt x="74612" y="225869"/>
                  </a:lnTo>
                  <a:lnTo>
                    <a:pt x="94221" y="186423"/>
                  </a:lnTo>
                  <a:lnTo>
                    <a:pt x="119761" y="150914"/>
                  </a:lnTo>
                  <a:lnTo>
                    <a:pt x="150571" y="120015"/>
                  </a:lnTo>
                  <a:lnTo>
                    <a:pt x="186016" y="94386"/>
                  </a:lnTo>
                  <a:lnTo>
                    <a:pt x="225425" y="74701"/>
                  </a:lnTo>
                  <a:lnTo>
                    <a:pt x="268147" y="61595"/>
                  </a:lnTo>
                  <a:lnTo>
                    <a:pt x="313563" y="55753"/>
                  </a:lnTo>
                  <a:lnTo>
                    <a:pt x="313563" y="86614"/>
                  </a:lnTo>
                  <a:lnTo>
                    <a:pt x="318770" y="90932"/>
                  </a:lnTo>
                  <a:lnTo>
                    <a:pt x="329692" y="90932"/>
                  </a:lnTo>
                  <a:lnTo>
                    <a:pt x="334137" y="86614"/>
                  </a:lnTo>
                  <a:lnTo>
                    <a:pt x="334137" y="55753"/>
                  </a:lnTo>
                  <a:lnTo>
                    <a:pt x="379564" y="61595"/>
                  </a:lnTo>
                  <a:lnTo>
                    <a:pt x="422351" y="74701"/>
                  </a:lnTo>
                  <a:lnTo>
                    <a:pt x="461848" y="94386"/>
                  </a:lnTo>
                  <a:lnTo>
                    <a:pt x="497357" y="120015"/>
                  </a:lnTo>
                  <a:lnTo>
                    <a:pt x="528243" y="150914"/>
                  </a:lnTo>
                  <a:lnTo>
                    <a:pt x="553808" y="186423"/>
                  </a:lnTo>
                  <a:lnTo>
                    <a:pt x="573392" y="225869"/>
                  </a:lnTo>
                  <a:lnTo>
                    <a:pt x="586320" y="268605"/>
                  </a:lnTo>
                  <a:lnTo>
                    <a:pt x="591947" y="313944"/>
                  </a:lnTo>
                  <a:lnTo>
                    <a:pt x="591947" y="216331"/>
                  </a:lnTo>
                  <a:lnTo>
                    <a:pt x="571830" y="175717"/>
                  </a:lnTo>
                  <a:lnTo>
                    <a:pt x="544182" y="137274"/>
                  </a:lnTo>
                  <a:lnTo>
                    <a:pt x="510806" y="103860"/>
                  </a:lnTo>
                  <a:lnTo>
                    <a:pt x="472401" y="76212"/>
                  </a:lnTo>
                  <a:lnTo>
                    <a:pt x="431076" y="55753"/>
                  </a:lnTo>
                  <a:lnTo>
                    <a:pt x="383349" y="41148"/>
                  </a:lnTo>
                  <a:lnTo>
                    <a:pt x="334137" y="35179"/>
                  </a:lnTo>
                  <a:lnTo>
                    <a:pt x="334137" y="5207"/>
                  </a:lnTo>
                  <a:lnTo>
                    <a:pt x="329692" y="0"/>
                  </a:lnTo>
                  <a:lnTo>
                    <a:pt x="318770" y="0"/>
                  </a:lnTo>
                  <a:lnTo>
                    <a:pt x="313563" y="5207"/>
                  </a:lnTo>
                  <a:lnTo>
                    <a:pt x="313563" y="35179"/>
                  </a:lnTo>
                  <a:lnTo>
                    <a:pt x="264337" y="41148"/>
                  </a:lnTo>
                  <a:lnTo>
                    <a:pt x="218020" y="55067"/>
                  </a:lnTo>
                  <a:lnTo>
                    <a:pt x="175285" y="76212"/>
                  </a:lnTo>
                  <a:lnTo>
                    <a:pt x="136880" y="103860"/>
                  </a:lnTo>
                  <a:lnTo>
                    <a:pt x="103505" y="137274"/>
                  </a:lnTo>
                  <a:lnTo>
                    <a:pt x="75857" y="175717"/>
                  </a:lnTo>
                  <a:lnTo>
                    <a:pt x="54673" y="218478"/>
                  </a:lnTo>
                  <a:lnTo>
                    <a:pt x="40665" y="264795"/>
                  </a:lnTo>
                  <a:lnTo>
                    <a:pt x="34544" y="313944"/>
                  </a:lnTo>
                  <a:lnTo>
                    <a:pt x="4445" y="313944"/>
                  </a:lnTo>
                  <a:lnTo>
                    <a:pt x="0" y="318389"/>
                  </a:lnTo>
                  <a:lnTo>
                    <a:pt x="0" y="329311"/>
                  </a:lnTo>
                  <a:lnTo>
                    <a:pt x="4445" y="333756"/>
                  </a:lnTo>
                  <a:lnTo>
                    <a:pt x="34544" y="333756"/>
                  </a:lnTo>
                  <a:lnTo>
                    <a:pt x="40665" y="383120"/>
                  </a:lnTo>
                  <a:lnTo>
                    <a:pt x="54673" y="429552"/>
                  </a:lnTo>
                  <a:lnTo>
                    <a:pt x="75857" y="472325"/>
                  </a:lnTo>
                  <a:lnTo>
                    <a:pt x="103505" y="510755"/>
                  </a:lnTo>
                  <a:lnTo>
                    <a:pt x="136880" y="544106"/>
                  </a:lnTo>
                  <a:lnTo>
                    <a:pt x="175285" y="571665"/>
                  </a:lnTo>
                  <a:lnTo>
                    <a:pt x="218020" y="592734"/>
                  </a:lnTo>
                  <a:lnTo>
                    <a:pt x="264337" y="606590"/>
                  </a:lnTo>
                  <a:lnTo>
                    <a:pt x="313563" y="612521"/>
                  </a:lnTo>
                  <a:lnTo>
                    <a:pt x="313563" y="643255"/>
                  </a:lnTo>
                  <a:lnTo>
                    <a:pt x="318770" y="647700"/>
                  </a:lnTo>
                  <a:lnTo>
                    <a:pt x="329692" y="647700"/>
                  </a:lnTo>
                  <a:lnTo>
                    <a:pt x="334137" y="643255"/>
                  </a:lnTo>
                  <a:lnTo>
                    <a:pt x="334137" y="612521"/>
                  </a:lnTo>
                  <a:lnTo>
                    <a:pt x="383349" y="606590"/>
                  </a:lnTo>
                  <a:lnTo>
                    <a:pt x="429666" y="592734"/>
                  </a:lnTo>
                  <a:lnTo>
                    <a:pt x="431253" y="591947"/>
                  </a:lnTo>
                  <a:lnTo>
                    <a:pt x="472401" y="571665"/>
                  </a:lnTo>
                  <a:lnTo>
                    <a:pt x="510806" y="544106"/>
                  </a:lnTo>
                  <a:lnTo>
                    <a:pt x="544182" y="510755"/>
                  </a:lnTo>
                  <a:lnTo>
                    <a:pt x="571830" y="472325"/>
                  </a:lnTo>
                  <a:lnTo>
                    <a:pt x="593013" y="429552"/>
                  </a:lnTo>
                  <a:lnTo>
                    <a:pt x="607021" y="383120"/>
                  </a:lnTo>
                  <a:lnTo>
                    <a:pt x="613156" y="333756"/>
                  </a:lnTo>
                  <a:lnTo>
                    <a:pt x="643255" y="333756"/>
                  </a:lnTo>
                  <a:lnTo>
                    <a:pt x="647700" y="329311"/>
                  </a:lnTo>
                  <a:lnTo>
                    <a:pt x="647700" y="3183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60420" y="2511551"/>
              <a:ext cx="2743200" cy="3510279"/>
            </a:xfrm>
            <a:custGeom>
              <a:avLst/>
              <a:gdLst/>
              <a:ahLst/>
              <a:cxnLst/>
              <a:rect l="l" t="t" r="r" b="b"/>
              <a:pathLst>
                <a:path w="2743200" h="3510279">
                  <a:moveTo>
                    <a:pt x="2743200" y="0"/>
                  </a:moveTo>
                  <a:lnTo>
                    <a:pt x="0" y="0"/>
                  </a:lnTo>
                  <a:lnTo>
                    <a:pt x="0" y="3509772"/>
                  </a:lnTo>
                  <a:lnTo>
                    <a:pt x="2743200" y="3509772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DA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26941" y="2726893"/>
            <a:ext cx="214439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Financiación.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Necesidades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Financieras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nueva empresa.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Fuentes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fondos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financiar.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Capital.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Deuda.</a:t>
            </a:r>
            <a:endParaRPr sz="1800">
              <a:latin typeface="Calibri"/>
              <a:cs typeface="Calibri"/>
            </a:endParaRPr>
          </a:p>
          <a:p>
            <a:pPr marL="12700" marR="55245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Accionistas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sus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derechos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obligaciones.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1687" y="2511551"/>
            <a:ext cx="5904230" cy="3510279"/>
            <a:chOff x="551687" y="2511551"/>
            <a:chExt cx="5904230" cy="3510279"/>
          </a:xfrm>
        </p:grpSpPr>
        <p:sp>
          <p:nvSpPr>
            <p:cNvPr id="25" name="object 25"/>
            <p:cNvSpPr/>
            <p:nvPr/>
          </p:nvSpPr>
          <p:spPr>
            <a:xfrm>
              <a:off x="5952743" y="2852927"/>
              <a:ext cx="502920" cy="864235"/>
            </a:xfrm>
            <a:custGeom>
              <a:avLst/>
              <a:gdLst/>
              <a:ahLst/>
              <a:cxnLst/>
              <a:rect l="l" t="t" r="r" b="b"/>
              <a:pathLst>
                <a:path w="502920" h="864235">
                  <a:moveTo>
                    <a:pt x="0" y="0"/>
                  </a:moveTo>
                  <a:lnTo>
                    <a:pt x="0" y="864108"/>
                  </a:lnTo>
                  <a:lnTo>
                    <a:pt x="502919" y="43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A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1688" y="2511551"/>
              <a:ext cx="3096895" cy="3510279"/>
            </a:xfrm>
            <a:custGeom>
              <a:avLst/>
              <a:gdLst/>
              <a:ahLst/>
              <a:cxnLst/>
              <a:rect l="l" t="t" r="r" b="b"/>
              <a:pathLst>
                <a:path w="3096895" h="3510279">
                  <a:moveTo>
                    <a:pt x="3096768" y="701802"/>
                  </a:moveTo>
                  <a:lnTo>
                    <a:pt x="2743200" y="398983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3509772"/>
                  </a:lnTo>
                  <a:lnTo>
                    <a:pt x="2743200" y="3509772"/>
                  </a:lnTo>
                  <a:lnTo>
                    <a:pt x="2743200" y="1004633"/>
                  </a:lnTo>
                  <a:lnTo>
                    <a:pt x="3096768" y="70180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46226" y="2799334"/>
            <a:ext cx="18211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Aspectos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económicos.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Previsión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flow.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Rentabilidad.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59052" y="4509642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629412" y="29210"/>
                </a:moveTo>
                <a:lnTo>
                  <a:pt x="627888" y="20828"/>
                </a:lnTo>
                <a:lnTo>
                  <a:pt x="626364" y="17780"/>
                </a:lnTo>
                <a:lnTo>
                  <a:pt x="624078" y="13208"/>
                </a:lnTo>
                <a:lnTo>
                  <a:pt x="617220" y="7874"/>
                </a:lnTo>
                <a:lnTo>
                  <a:pt x="611632" y="2921"/>
                </a:lnTo>
                <a:lnTo>
                  <a:pt x="604774" y="0"/>
                </a:lnTo>
                <a:lnTo>
                  <a:pt x="596519" y="0"/>
                </a:lnTo>
                <a:lnTo>
                  <a:pt x="595122" y="127"/>
                </a:lnTo>
                <a:lnTo>
                  <a:pt x="593598" y="381"/>
                </a:lnTo>
                <a:lnTo>
                  <a:pt x="512191" y="10160"/>
                </a:lnTo>
                <a:lnTo>
                  <a:pt x="501205" y="14122"/>
                </a:lnTo>
                <a:lnTo>
                  <a:pt x="492798" y="21767"/>
                </a:lnTo>
                <a:lnTo>
                  <a:pt x="487807" y="31978"/>
                </a:lnTo>
                <a:lnTo>
                  <a:pt x="487045" y="43561"/>
                </a:lnTo>
                <a:lnTo>
                  <a:pt x="490258" y="53962"/>
                </a:lnTo>
                <a:lnTo>
                  <a:pt x="496963" y="62204"/>
                </a:lnTo>
                <a:lnTo>
                  <a:pt x="506171" y="67640"/>
                </a:lnTo>
                <a:lnTo>
                  <a:pt x="516890" y="69596"/>
                </a:lnTo>
                <a:lnTo>
                  <a:pt x="518795" y="69596"/>
                </a:lnTo>
                <a:lnTo>
                  <a:pt x="519811" y="69469"/>
                </a:lnTo>
                <a:lnTo>
                  <a:pt x="526669" y="67818"/>
                </a:lnTo>
                <a:lnTo>
                  <a:pt x="482968" y="113982"/>
                </a:lnTo>
                <a:lnTo>
                  <a:pt x="437959" y="153695"/>
                </a:lnTo>
                <a:lnTo>
                  <a:pt x="392544" y="187452"/>
                </a:lnTo>
                <a:lnTo>
                  <a:pt x="347649" y="215709"/>
                </a:lnTo>
                <a:lnTo>
                  <a:pt x="304203" y="238937"/>
                </a:lnTo>
                <a:lnTo>
                  <a:pt x="263105" y="257594"/>
                </a:lnTo>
                <a:lnTo>
                  <a:pt x="225298" y="272161"/>
                </a:lnTo>
                <a:lnTo>
                  <a:pt x="151955" y="294335"/>
                </a:lnTo>
                <a:lnTo>
                  <a:pt x="92976" y="306679"/>
                </a:lnTo>
                <a:lnTo>
                  <a:pt x="53543" y="312026"/>
                </a:lnTo>
                <a:lnTo>
                  <a:pt x="38862" y="313182"/>
                </a:lnTo>
                <a:lnTo>
                  <a:pt x="27152" y="316014"/>
                </a:lnTo>
                <a:lnTo>
                  <a:pt x="17805" y="322694"/>
                </a:lnTo>
                <a:lnTo>
                  <a:pt x="11734" y="332232"/>
                </a:lnTo>
                <a:lnTo>
                  <a:pt x="9906" y="343535"/>
                </a:lnTo>
                <a:lnTo>
                  <a:pt x="12941" y="354698"/>
                </a:lnTo>
                <a:lnTo>
                  <a:pt x="19329" y="363639"/>
                </a:lnTo>
                <a:lnTo>
                  <a:pt x="28435" y="369582"/>
                </a:lnTo>
                <a:lnTo>
                  <a:pt x="39624" y="371729"/>
                </a:lnTo>
                <a:lnTo>
                  <a:pt x="40386" y="371729"/>
                </a:lnTo>
                <a:lnTo>
                  <a:pt x="57785" y="370738"/>
                </a:lnTo>
                <a:lnTo>
                  <a:pt x="100876" y="365467"/>
                </a:lnTo>
                <a:lnTo>
                  <a:pt x="163614" y="352679"/>
                </a:lnTo>
                <a:lnTo>
                  <a:pt x="164515" y="352501"/>
                </a:lnTo>
                <a:lnTo>
                  <a:pt x="243586" y="328422"/>
                </a:lnTo>
                <a:lnTo>
                  <a:pt x="290296" y="309956"/>
                </a:lnTo>
                <a:lnTo>
                  <a:pt x="335610" y="288734"/>
                </a:lnTo>
                <a:lnTo>
                  <a:pt x="379222" y="264960"/>
                </a:lnTo>
                <a:lnTo>
                  <a:pt x="420878" y="238760"/>
                </a:lnTo>
                <a:lnTo>
                  <a:pt x="426212" y="236601"/>
                </a:lnTo>
                <a:lnTo>
                  <a:pt x="426974" y="230378"/>
                </a:lnTo>
                <a:lnTo>
                  <a:pt x="423926" y="225933"/>
                </a:lnTo>
                <a:lnTo>
                  <a:pt x="421894" y="223012"/>
                </a:lnTo>
                <a:lnTo>
                  <a:pt x="419100" y="221361"/>
                </a:lnTo>
                <a:lnTo>
                  <a:pt x="414274" y="221361"/>
                </a:lnTo>
                <a:lnTo>
                  <a:pt x="412623" y="221742"/>
                </a:lnTo>
                <a:lnTo>
                  <a:pt x="410972" y="222885"/>
                </a:lnTo>
                <a:lnTo>
                  <a:pt x="370001" y="248818"/>
                </a:lnTo>
                <a:lnTo>
                  <a:pt x="327228" y="271957"/>
                </a:lnTo>
                <a:lnTo>
                  <a:pt x="282752" y="292417"/>
                </a:lnTo>
                <a:lnTo>
                  <a:pt x="236728" y="310261"/>
                </a:lnTo>
                <a:lnTo>
                  <a:pt x="159905" y="333451"/>
                </a:lnTo>
                <a:lnTo>
                  <a:pt x="98209" y="345998"/>
                </a:lnTo>
                <a:lnTo>
                  <a:pt x="56502" y="351294"/>
                </a:lnTo>
                <a:lnTo>
                  <a:pt x="39624" y="352679"/>
                </a:lnTo>
                <a:lnTo>
                  <a:pt x="34290" y="352679"/>
                </a:lnTo>
                <a:lnTo>
                  <a:pt x="28956" y="348234"/>
                </a:lnTo>
                <a:lnTo>
                  <a:pt x="28956" y="336804"/>
                </a:lnTo>
                <a:lnTo>
                  <a:pt x="34290" y="332232"/>
                </a:lnTo>
                <a:lnTo>
                  <a:pt x="39624" y="331470"/>
                </a:lnTo>
                <a:lnTo>
                  <a:pt x="54825" y="330390"/>
                </a:lnTo>
                <a:lnTo>
                  <a:pt x="95643" y="325107"/>
                </a:lnTo>
                <a:lnTo>
                  <a:pt x="156578" y="312559"/>
                </a:lnTo>
                <a:lnTo>
                  <a:pt x="232156" y="289687"/>
                </a:lnTo>
                <a:lnTo>
                  <a:pt x="305930" y="258546"/>
                </a:lnTo>
                <a:lnTo>
                  <a:pt x="346544" y="237401"/>
                </a:lnTo>
                <a:lnTo>
                  <a:pt x="388645" y="212013"/>
                </a:lnTo>
                <a:lnTo>
                  <a:pt x="431495" y="182003"/>
                </a:lnTo>
                <a:lnTo>
                  <a:pt x="474357" y="146977"/>
                </a:lnTo>
                <a:lnTo>
                  <a:pt x="516483" y="106553"/>
                </a:lnTo>
                <a:lnTo>
                  <a:pt x="550557" y="67818"/>
                </a:lnTo>
                <a:lnTo>
                  <a:pt x="557149" y="60325"/>
                </a:lnTo>
                <a:lnTo>
                  <a:pt x="562991" y="54483"/>
                </a:lnTo>
                <a:lnTo>
                  <a:pt x="559955" y="49276"/>
                </a:lnTo>
                <a:lnTo>
                  <a:pt x="557530" y="45085"/>
                </a:lnTo>
                <a:lnTo>
                  <a:pt x="548767" y="45085"/>
                </a:lnTo>
                <a:lnTo>
                  <a:pt x="518287" y="48895"/>
                </a:lnTo>
                <a:lnTo>
                  <a:pt x="517398" y="49149"/>
                </a:lnTo>
                <a:lnTo>
                  <a:pt x="516509" y="49276"/>
                </a:lnTo>
                <a:lnTo>
                  <a:pt x="510921" y="49276"/>
                </a:lnTo>
                <a:lnTo>
                  <a:pt x="507492" y="45847"/>
                </a:lnTo>
                <a:lnTo>
                  <a:pt x="506857" y="41402"/>
                </a:lnTo>
                <a:lnTo>
                  <a:pt x="504571" y="35179"/>
                </a:lnTo>
                <a:lnTo>
                  <a:pt x="509905" y="29210"/>
                </a:lnTo>
                <a:lnTo>
                  <a:pt x="597408" y="17780"/>
                </a:lnTo>
                <a:lnTo>
                  <a:pt x="604266" y="17780"/>
                </a:lnTo>
                <a:lnTo>
                  <a:pt x="609600" y="22733"/>
                </a:lnTo>
                <a:lnTo>
                  <a:pt x="609600" y="115062"/>
                </a:lnTo>
                <a:lnTo>
                  <a:pt x="605028" y="119507"/>
                </a:lnTo>
                <a:lnTo>
                  <a:pt x="592836" y="119507"/>
                </a:lnTo>
                <a:lnTo>
                  <a:pt x="588264" y="115062"/>
                </a:lnTo>
                <a:lnTo>
                  <a:pt x="588264" y="111252"/>
                </a:lnTo>
                <a:lnTo>
                  <a:pt x="588264" y="80772"/>
                </a:lnTo>
                <a:lnTo>
                  <a:pt x="585978" y="76962"/>
                </a:lnTo>
                <a:lnTo>
                  <a:pt x="583057" y="75565"/>
                </a:lnTo>
                <a:lnTo>
                  <a:pt x="582041" y="75311"/>
                </a:lnTo>
                <a:lnTo>
                  <a:pt x="581152" y="75184"/>
                </a:lnTo>
                <a:lnTo>
                  <a:pt x="576834" y="75184"/>
                </a:lnTo>
                <a:lnTo>
                  <a:pt x="573532" y="76200"/>
                </a:lnTo>
                <a:lnTo>
                  <a:pt x="572389" y="78486"/>
                </a:lnTo>
                <a:lnTo>
                  <a:pt x="544995" y="110553"/>
                </a:lnTo>
                <a:lnTo>
                  <a:pt x="515632" y="140703"/>
                </a:lnTo>
                <a:lnTo>
                  <a:pt x="484568" y="169024"/>
                </a:lnTo>
                <a:lnTo>
                  <a:pt x="452120" y="195580"/>
                </a:lnTo>
                <a:lnTo>
                  <a:pt x="448310" y="198501"/>
                </a:lnTo>
                <a:lnTo>
                  <a:pt x="447548" y="204597"/>
                </a:lnTo>
                <a:lnTo>
                  <a:pt x="452501" y="210820"/>
                </a:lnTo>
                <a:lnTo>
                  <a:pt x="455676" y="212344"/>
                </a:lnTo>
                <a:lnTo>
                  <a:pt x="460375" y="212344"/>
                </a:lnTo>
                <a:lnTo>
                  <a:pt x="491655" y="187693"/>
                </a:lnTo>
                <a:lnTo>
                  <a:pt x="545236" y="137693"/>
                </a:lnTo>
                <a:lnTo>
                  <a:pt x="569976" y="111252"/>
                </a:lnTo>
                <a:lnTo>
                  <a:pt x="573062" y="122339"/>
                </a:lnTo>
                <a:lnTo>
                  <a:pt x="579450" y="131241"/>
                </a:lnTo>
                <a:lnTo>
                  <a:pt x="588530" y="137172"/>
                </a:lnTo>
                <a:lnTo>
                  <a:pt x="599694" y="139319"/>
                </a:lnTo>
                <a:lnTo>
                  <a:pt x="611085" y="137033"/>
                </a:lnTo>
                <a:lnTo>
                  <a:pt x="620547" y="130746"/>
                </a:lnTo>
                <a:lnTo>
                  <a:pt x="627011" y="121323"/>
                </a:lnTo>
                <a:lnTo>
                  <a:pt x="627380" y="119507"/>
                </a:lnTo>
                <a:lnTo>
                  <a:pt x="629412" y="109601"/>
                </a:lnTo>
                <a:lnTo>
                  <a:pt x="629412" y="29210"/>
                </a:lnTo>
                <a:close/>
              </a:path>
              <a:path w="647700" h="647700">
                <a:moveTo>
                  <a:pt x="647700" y="633095"/>
                </a:moveTo>
                <a:lnTo>
                  <a:pt x="643128" y="628396"/>
                </a:lnTo>
                <a:lnTo>
                  <a:pt x="576072" y="628396"/>
                </a:lnTo>
                <a:lnTo>
                  <a:pt x="576072" y="261366"/>
                </a:lnTo>
                <a:lnTo>
                  <a:pt x="576072" y="246126"/>
                </a:lnTo>
                <a:lnTo>
                  <a:pt x="572262" y="242316"/>
                </a:lnTo>
                <a:lnTo>
                  <a:pt x="557022" y="242316"/>
                </a:lnTo>
                <a:lnTo>
                  <a:pt x="557022" y="261366"/>
                </a:lnTo>
                <a:lnTo>
                  <a:pt x="557022" y="628396"/>
                </a:lnTo>
                <a:lnTo>
                  <a:pt x="473964" y="628396"/>
                </a:lnTo>
                <a:lnTo>
                  <a:pt x="473964" y="261366"/>
                </a:lnTo>
                <a:lnTo>
                  <a:pt x="557022" y="261366"/>
                </a:lnTo>
                <a:lnTo>
                  <a:pt x="557022" y="242316"/>
                </a:lnTo>
                <a:lnTo>
                  <a:pt x="460248" y="242316"/>
                </a:lnTo>
                <a:lnTo>
                  <a:pt x="456438" y="246126"/>
                </a:lnTo>
                <a:lnTo>
                  <a:pt x="456438" y="628396"/>
                </a:lnTo>
                <a:lnTo>
                  <a:pt x="384048" y="628396"/>
                </a:lnTo>
                <a:lnTo>
                  <a:pt x="384048" y="373253"/>
                </a:lnTo>
                <a:lnTo>
                  <a:pt x="384048" y="358013"/>
                </a:lnTo>
                <a:lnTo>
                  <a:pt x="380238" y="354203"/>
                </a:lnTo>
                <a:lnTo>
                  <a:pt x="364998" y="354203"/>
                </a:lnTo>
                <a:lnTo>
                  <a:pt x="364998" y="373253"/>
                </a:lnTo>
                <a:lnTo>
                  <a:pt x="364998" y="628396"/>
                </a:lnTo>
                <a:lnTo>
                  <a:pt x="281940" y="628396"/>
                </a:lnTo>
                <a:lnTo>
                  <a:pt x="281940" y="373253"/>
                </a:lnTo>
                <a:lnTo>
                  <a:pt x="364998" y="373253"/>
                </a:lnTo>
                <a:lnTo>
                  <a:pt x="364998" y="354203"/>
                </a:lnTo>
                <a:lnTo>
                  <a:pt x="267462" y="354203"/>
                </a:lnTo>
                <a:lnTo>
                  <a:pt x="263652" y="358013"/>
                </a:lnTo>
                <a:lnTo>
                  <a:pt x="263652" y="628396"/>
                </a:lnTo>
                <a:lnTo>
                  <a:pt x="191262" y="628396"/>
                </a:lnTo>
                <a:lnTo>
                  <a:pt x="191262" y="424307"/>
                </a:lnTo>
                <a:lnTo>
                  <a:pt x="191262" y="409067"/>
                </a:lnTo>
                <a:lnTo>
                  <a:pt x="187452" y="405257"/>
                </a:lnTo>
                <a:lnTo>
                  <a:pt x="172212" y="405257"/>
                </a:lnTo>
                <a:lnTo>
                  <a:pt x="172212" y="424307"/>
                </a:lnTo>
                <a:lnTo>
                  <a:pt x="172212" y="628396"/>
                </a:lnTo>
                <a:lnTo>
                  <a:pt x="89154" y="628396"/>
                </a:lnTo>
                <a:lnTo>
                  <a:pt x="89154" y="424307"/>
                </a:lnTo>
                <a:lnTo>
                  <a:pt x="172212" y="424307"/>
                </a:lnTo>
                <a:lnTo>
                  <a:pt x="172212" y="405257"/>
                </a:lnTo>
                <a:lnTo>
                  <a:pt x="74663" y="405257"/>
                </a:lnTo>
                <a:lnTo>
                  <a:pt x="71628" y="409067"/>
                </a:lnTo>
                <a:lnTo>
                  <a:pt x="71628" y="628396"/>
                </a:lnTo>
                <a:lnTo>
                  <a:pt x="3810" y="628396"/>
                </a:lnTo>
                <a:lnTo>
                  <a:pt x="0" y="632333"/>
                </a:lnTo>
                <a:lnTo>
                  <a:pt x="0" y="643763"/>
                </a:lnTo>
                <a:lnTo>
                  <a:pt x="3810" y="647446"/>
                </a:lnTo>
                <a:lnTo>
                  <a:pt x="643890" y="647446"/>
                </a:lnTo>
                <a:lnTo>
                  <a:pt x="647700" y="643763"/>
                </a:lnTo>
                <a:lnTo>
                  <a:pt x="647700" y="633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1092</Words>
  <Application>Microsoft Office PowerPoint</Application>
  <PresentationFormat>Panorámica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 MT</vt:lpstr>
      <vt:lpstr>Calibri</vt:lpstr>
      <vt:lpstr>Roboto</vt:lpstr>
      <vt:lpstr>Times New Roman</vt:lpstr>
      <vt:lpstr>Trebuchet MS</vt:lpstr>
      <vt:lpstr>Office Theme</vt:lpstr>
      <vt:lpstr>¿Quiere aprender  a crear un plan  de negocio?</vt:lpstr>
      <vt:lpstr>Presentación de PowerPoint</vt:lpstr>
      <vt:lpstr>Presentación de PowerPoint</vt:lpstr>
      <vt:lpstr>Presentación de PowerPoint</vt:lpstr>
      <vt:lpstr>¿Quiere aprender a crear un plan de negocio?</vt:lpstr>
      <vt:lpstr>Presentación de PowerPoint</vt:lpstr>
      <vt:lpstr>Formato de un Business Plan</vt:lpstr>
      <vt:lpstr>Formato de un Business Plan</vt:lpstr>
      <vt:lpstr>Formato de un Business Plan</vt:lpstr>
      <vt:lpstr>Presentación de PowerPoint</vt:lpstr>
      <vt:lpstr>Modelo de negocio</vt:lpstr>
      <vt:lpstr>Presentación de PowerPoint</vt:lpstr>
      <vt:lpstr>Presentación de PowerPoint</vt:lpstr>
      <vt:lpstr>Presentación de PowerPoint</vt:lpstr>
      <vt:lpstr>¿Quiere aprender a crear un plan de negocio?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EMPRENDIMIENTO</dc:title>
  <dc:creator>Gabriel Rovayo</dc:creator>
  <cp:lastModifiedBy>Maikol Malaver</cp:lastModifiedBy>
  <cp:revision>1</cp:revision>
  <dcterms:created xsi:type="dcterms:W3CDTF">2024-06-20T17:24:42Z</dcterms:created>
  <dcterms:modified xsi:type="dcterms:W3CDTF">2024-06-20T20:43:00Z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2024-05-23T00:00:00Z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2024-06-20T00:00:00Z</vt:filetime>
  </property>
</Properties>
</file>